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Poiret One" panose="00000500000000000000" pitchFamily="2" charset="0"/>
      <p:regular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3313E-B3CD-449F-950D-ED6377FE6BC2}">
  <a:tblStyle styleId="{C973313E-B3CD-449F-950D-ED6377FE6B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093CAA0-A891-45ED-B72C-AE4246F474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linkedin.com%2Fpulse%2Fmy-country-mobile-what-teleconference-how-teleconferencing-qnoqf&amp;psig=AOvVaw0gIuVkt-Vq1qZ8-ys1Avzh&amp;ust=1714606156995000&amp;source=images&amp;cd=vfe&amp;opi=89978449&amp;ved=0CBIQjRxqFwoTCOCY3OeL64UDFQAAAAAdAAAAABA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oogle.com/url?sa=i&amp;url=https%3A%2F%2Fwww.workday.com%2Fen-hk%2Fcustomer-experience%2Feducation-training.html&amp;psig=AOvVaw1t-ZUX8slmBipQSAvn4X0f&amp;ust=1714606409167000&amp;source=images&amp;cd=vfe&amp;opi=89978449&amp;ved=0CBIQjRxqFwoTCOCru9-M64UDFQAAAAAdAAAAABAJ" TargetMode="External"/><Relationship Id="rId4" Type="http://schemas.openxmlformats.org/officeDocument/2006/relationships/hyperlink" Target="https://www.google.com/url?sa=i&amp;url=https%3A%2F%2Fwww.kutskoconsulting.com%2Fblog%2Fusing-employee-scorecards-to-clarify-employee-expectations&amp;psig=AOvVaw0bsL4CGO-jbWYxok8elnOp&amp;ust=1714606221061000&amp;source=images&amp;cd=vfe&amp;opi=89978449&amp;ved=0CBIQjRxqFwoTCJDWzMWM64UDFQAAAAAdAAAAABAE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linkedin.com%2Fpulse%2Fcreating-tapestry-success-power-diversity-inclusion-corporate-vij&amp;psig=AOvVaw2OwlRhSr9kr0KpZyyXHPpI&amp;ust=1714274412873000&amp;source=images&amp;cd=vfe&amp;opi=89978449&amp;ved=0CBIQjRxqFwoTCNDx2I244YUDFQAAAAAdAAAAABAJ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oogle.com/url?sa=i&amp;url=https%3A%2F%2Fdiversitymbamagazine.com%2Fdiversity-inclusion%2F20-types-of-inclusion-to-consider-for-a-truly-inclusive-workplace%2F&amp;psig=AOvVaw0JEKMngGKd7gi7brW7-tH7&amp;ust=1714274561438000&amp;source=images&amp;cd=vfe&amp;opi=89978449&amp;ved=0CBIQjRxqFwoTCMir2Mi44YUDFQAAAAAdAAAAABAE" TargetMode="External"/><Relationship Id="rId4" Type="http://schemas.openxmlformats.org/officeDocument/2006/relationships/hyperlink" Target="https://www.google.com/url?sa=i&amp;url=https%3A%2F%2Fwww.planning.org%2Fknowledgebase%2Fequity%2F&amp;psig=AOvVaw1zXoqFoINUeIWx1h_tB_bJ&amp;ust=1714274485796000&amp;source=images&amp;cd=vfe&amp;opi=89978449&amp;ved=0CBIQjRxqFwoTCPCllqG44YUDFQAAAAAdAAAAABAP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iconfinder.com%2Ficons%2F7479650%2Fliterature_literature_review_search_find_read_book_education_icon&amp;psig=AOvVaw1vJiHCwLnebzhkfNDI7eVx&amp;ust=1714273699255000&amp;source=images&amp;cd=vfe&amp;opi=89978449&amp;ved=0CBIQjRxqFwoTCKDFtqi14YUDFQAAAAAdAAAAABA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ogle.com/url?sa=i&amp;url=https%3A%2F%2Fwww.businessnewsdaily.com%2F5836-top-interviewing-skills.html&amp;psig=AOvVaw0Uvhey9IGibw40ulRjBALt&amp;ust=1714273768990000&amp;source=images&amp;cd=vfe&amp;opi=89978449&amp;ved=0CBIQjRxqFwoTCJjvr8u14YUDFQAAAAAdAAAAABAQ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11806685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d11806685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f7e9537c6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f7e9537c6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7e9537c6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7e9537c6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117fdf71f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d117fdf71f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d117fdf71f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2d117fdf71f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d117fdf71f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d117fdf71f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d117fdf71f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2d117fdf71f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d11806685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d11806685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url?sa=i&amp;url=https%3A%2F%2Fwww.linkedin.com%2Fpulse%2Fmy-country-mobile-what-teleconference-how-teleconferencing-qnoqf&amp;psig=AOvVaw0gIuVkt-Vq1qZ8-ys1Avzh&amp;ust=1714606156995000&amp;source=images&amp;cd=vfe&amp;opi=89978449&amp;ved=0CBIQjRxqFwoTCOCY3OeL64UDFQAAAAAdAAAAABA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google.com/url?sa=i&amp;url=https%3A%2F%2Fwww.kutskoconsulting.com%2Fblog%2Fusing-employee-scorecards-to-clarify-employee-expectations&amp;psig=AOvVaw0bsL4CGO-jbWYxok8elnOp&amp;ust=1714606221061000&amp;source=images&amp;cd=vfe&amp;opi=89978449&amp;ved=0CBIQjRxqFwoTCJDWzMWM64UDFQAAAAAdAAAAABA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google.com/url?sa=i&amp;url=https%3A%2F%2Fwww.workday.com%2Fen-hk%2Fcustomer-experience%2Feducation-training.html&amp;psig=AOvVaw1t-ZUX8slmBipQSAvn4X0f&amp;ust=1714606409167000&amp;source=images&amp;cd=vfe&amp;opi=89978449&amp;ved=0CBIQjRxqFwoTCOCru9-M64UDFQAAAAAdAAAAABAJ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d11806685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2d11806685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d11806685f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2d11806685f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d11806685f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2d11806685f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f4b3fa27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f4b3fa27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url?sa=i&amp;url=https%3A%2F%2Fwww.linkedin.com%2Fpulse%2Fcreating-tapestry-success-power-diversity-inclusion-corporate-vij&amp;psig=AOvVaw2OwlRhSr9kr0KpZyyXHPpI&amp;ust=1714274412873000&amp;source=images&amp;cd=vfe&amp;opi=89978449&amp;ved=0CBIQjRxqFwoTCNDx2I244YUDFQAAAAAdAAAAABAJ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https://www.google.com/url?sa=i&amp;url=https%3A%2F%2Fwww.planning.org%2Fknowledgebase%2Fequity%2F&amp;psig=AOvVaw1zXoqFoINUeIWx1h_tB_bJ&amp;ust=1714274485796000&amp;source=images&amp;cd=vfe&amp;opi=89978449&amp;ved=0CBIQjRxqFwoTCPCllqG44YUDFQAAAAAdAAAAABAP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google.com/url?sa=i&amp;url=https%3A%2F%2Fdiversitymbamagazine.com%2Fdiversity-inclusion%2F20-types-of-inclusion-to-consider-for-a-truly-inclusive-workplace%2F&amp;psig=AOvVaw0JEKMngGKd7gi7brW7-tH7&amp;ust=1714274561438000&amp;source=images&amp;cd=vfe&amp;opi=89978449&amp;ved=0CBIQjRxqFwoTCMir2Mi44YUDFQAAAAAdAAAAABA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d11806685f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d11806685f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d10af210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d10af210e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d11806685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d11806685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11806685f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d11806685f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d11806685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d11806685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d11806685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d11806685f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d11806685f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d11806685f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d11806685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d11806685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d11806685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d11806685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d11806685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d11806685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https://hr.mcleanco.com/research/ss/create-a-people-first-diversity-equity-and-inclusion-strategy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0377cbbbe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0377cbbbe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d11806685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d11806685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d11806685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d11806685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d11806685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d11806685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d11806685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d11806685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d11806685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d11806685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0377cbbbe_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0377cbbbe_0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0377cbbbe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0377cbbbe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0377cbbbe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0377cbbbe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f4b3fa2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f4b3fa2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f4b3fa27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8f4b3fa27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7e9537c6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7e9537c6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url?sa=i&amp;url=https%3A%2F%2Fwww.iconfinder.com%2Ficons%2F7479650%2Fliterature_literature_review_search_find_read_book_education_icon&amp;psig=AOvVaw1vJiHCwLnebzhkfNDI7eVx&amp;ust=1714273699255000&amp;source=images&amp;cd=vfe&amp;opi=89978449&amp;ved=0CBIQjRxqFwoTCKDFtqi14YUDFQAAAAAdAAAAABA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https://www.google.com/url?sa=i&amp;url=https%3A%2F%2Fwww.businessnewsdaily.com%2F5836-top-interviewing-skills.html&amp;psig=AOvVaw0Uvhey9IGibw40ulRjBALt&amp;ust=1714273768990000&amp;source=images&amp;cd=vfe&amp;opi=89978449&amp;ved=0CBIQjRxqFwoTCJjvr8u14YUDFQAAAAAdAAAAABAQ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1817783" y="0"/>
            <a:ext cx="5508434" cy="5143500"/>
          </a:xfrm>
          <a:custGeom>
            <a:avLst/>
            <a:gdLst/>
            <a:ahLst/>
            <a:cxnLst/>
            <a:rect l="l" t="t" r="r" b="b"/>
            <a:pathLst>
              <a:path w="11016867" h="10287000" extrusionOk="0">
                <a:moveTo>
                  <a:pt x="0" y="0"/>
                </a:moveTo>
                <a:lnTo>
                  <a:pt x="11016868" y="0"/>
                </a:lnTo>
                <a:lnTo>
                  <a:pt x="11016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2" name="Google Shape;132;p26"/>
          <p:cNvSpPr txBox="1"/>
          <p:nvPr/>
        </p:nvSpPr>
        <p:spPr>
          <a:xfrm>
            <a:off x="682510" y="1927790"/>
            <a:ext cx="794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i="0" u="none" strike="noStrike" cap="none">
                <a:solidFill>
                  <a:srgbClr val="000000"/>
                </a:solidFill>
              </a:rPr>
              <a:t>DEI </a:t>
            </a:r>
            <a:r>
              <a:rPr lang="en" sz="5600" b="1"/>
              <a:t>S</a:t>
            </a:r>
            <a:r>
              <a:rPr lang="en" sz="5600" b="1" i="0" u="none" strike="noStrike" cap="none">
                <a:solidFill>
                  <a:srgbClr val="000000"/>
                </a:solidFill>
              </a:rPr>
              <a:t>trategy at CISCRP</a:t>
            </a:r>
            <a:endParaRPr sz="600" b="1"/>
          </a:p>
        </p:txBody>
      </p:sp>
      <p:sp>
        <p:nvSpPr>
          <p:cNvPr id="133" name="Google Shape;133;p26"/>
          <p:cNvSpPr txBox="1"/>
          <p:nvPr/>
        </p:nvSpPr>
        <p:spPr>
          <a:xfrm>
            <a:off x="7564625" y="3871575"/>
            <a:ext cx="1189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000000"/>
                </a:solidFill>
              </a:rPr>
              <a:t>By</a:t>
            </a:r>
            <a:endParaRPr sz="1000" b="1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000000"/>
                </a:solidFill>
              </a:rPr>
              <a:t>Adarsh Prajapat</a:t>
            </a:r>
            <a:endParaRPr sz="1000" b="1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000000"/>
                </a:solidFill>
              </a:rPr>
              <a:t>Khushi Khushi </a:t>
            </a:r>
            <a:endParaRPr sz="1000" b="1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000000"/>
                </a:solidFill>
              </a:rPr>
              <a:t>Henry Lee</a:t>
            </a:r>
            <a:endParaRPr sz="1000" b="1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000000"/>
                </a:solidFill>
              </a:rPr>
              <a:t>Nicolas Marin</a:t>
            </a:r>
            <a:endParaRPr sz="1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>
          <a:xfrm>
            <a:off x="311700" y="63550"/>
            <a:ext cx="85206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en" sz="2220" b="1"/>
              <a:t>Key Findings from Literature Review </a:t>
            </a:r>
            <a:endParaRPr sz="2220" b="1"/>
          </a:p>
        </p:txBody>
      </p:sp>
      <p:sp>
        <p:nvSpPr>
          <p:cNvPr id="405" name="Google Shape;405;p35"/>
          <p:cNvSpPr/>
          <p:nvPr/>
        </p:nvSpPr>
        <p:spPr>
          <a:xfrm>
            <a:off x="677050" y="2640250"/>
            <a:ext cx="3626100" cy="1629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u="sng">
                <a:solidFill>
                  <a:schemeClr val="dk1"/>
                </a:solidFill>
              </a:rPr>
              <a:t>KPIs</a:t>
            </a:r>
            <a:endParaRPr sz="1500" b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Hiring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Attrition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Promotion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Inclusion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u="sng"/>
          </a:p>
        </p:txBody>
      </p:sp>
      <p:sp>
        <p:nvSpPr>
          <p:cNvPr id="406" name="Google Shape;406;p35"/>
          <p:cNvSpPr/>
          <p:nvPr/>
        </p:nvSpPr>
        <p:spPr>
          <a:xfrm>
            <a:off x="677050" y="665950"/>
            <a:ext cx="3626100" cy="16989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/>
              <a:t>Why is DEI important?</a:t>
            </a:r>
            <a:endParaRPr sz="1500" b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Justice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Creativity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Productivity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Retention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5"/>
          <p:cNvSpPr/>
          <p:nvPr/>
        </p:nvSpPr>
        <p:spPr>
          <a:xfrm>
            <a:off x="4657525" y="665950"/>
            <a:ext cx="3626100" cy="1698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u="sng">
                <a:solidFill>
                  <a:schemeClr val="dk1"/>
                </a:solidFill>
              </a:rPr>
              <a:t>What works?</a:t>
            </a:r>
            <a:endParaRPr sz="1500" b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Clear goals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Measurable efforts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Dedicated resources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Policy review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u="sng"/>
          </a:p>
        </p:txBody>
      </p:sp>
      <p:sp>
        <p:nvSpPr>
          <p:cNvPr id="408" name="Google Shape;408;p35"/>
          <p:cNvSpPr/>
          <p:nvPr/>
        </p:nvSpPr>
        <p:spPr>
          <a:xfrm>
            <a:off x="4657525" y="2640250"/>
            <a:ext cx="3626100" cy="16296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u="sng">
                <a:solidFill>
                  <a:schemeClr val="dk1"/>
                </a:solidFill>
              </a:rPr>
              <a:t>What fails?</a:t>
            </a:r>
            <a:endParaRPr sz="1500" b="1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Lack of resources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Lack of focus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DEI as an endpoint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u="sng"/>
          </a:p>
        </p:txBody>
      </p:sp>
      <p:sp>
        <p:nvSpPr>
          <p:cNvPr id="409" name="Google Shape;409;p35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rgbClr val="92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5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5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5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5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5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>
            <a:spLocks noGrp="1"/>
          </p:cNvSpPr>
          <p:nvPr>
            <p:ph type="title"/>
          </p:nvPr>
        </p:nvSpPr>
        <p:spPr>
          <a:xfrm>
            <a:off x="311700" y="134650"/>
            <a:ext cx="85206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2672"/>
              <a:buNone/>
            </a:pPr>
            <a:r>
              <a:rPr lang="en" sz="2320" b="1"/>
              <a:t>Key findings from Interviews</a:t>
            </a:r>
            <a:endParaRPr sz="2320" b="1"/>
          </a:p>
        </p:txBody>
      </p:sp>
      <p:sp>
        <p:nvSpPr>
          <p:cNvPr id="433" name="Google Shape;433;p36"/>
          <p:cNvSpPr/>
          <p:nvPr/>
        </p:nvSpPr>
        <p:spPr>
          <a:xfrm>
            <a:off x="672650" y="756450"/>
            <a:ext cx="3626100" cy="375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/>
              <a:t>DEI Leaders</a:t>
            </a:r>
            <a:endParaRPr sz="1700"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Takeaways</a:t>
            </a:r>
            <a:endParaRPr sz="1600" i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Importance of Focus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Measurement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Community Buy-In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Representation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Cultural Competency and Humility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4845250" y="756450"/>
            <a:ext cx="3626100" cy="3750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/>
              <a:t>CISCRP Employees</a:t>
            </a:r>
            <a:endParaRPr sz="1700"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/>
              <a:t>Strengths</a:t>
            </a:r>
            <a:endParaRPr sz="1700" i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Positive Culture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Buy-In from Leadership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Financial Resources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Interest in KPIs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Barriers</a:t>
            </a:r>
            <a:endParaRPr sz="1600" i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Remote and In-Person Gap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Size Limitations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36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rgbClr val="92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6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36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6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6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6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36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6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36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36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36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/>
          <p:nvPr/>
        </p:nvSpPr>
        <p:spPr>
          <a:xfrm>
            <a:off x="7572168" y="2457047"/>
            <a:ext cx="1365860" cy="917687"/>
          </a:xfrm>
          <a:custGeom>
            <a:avLst/>
            <a:gdLst/>
            <a:ahLst/>
            <a:cxnLst/>
            <a:rect l="l" t="t" r="r" b="b"/>
            <a:pathLst>
              <a:path w="2731719" h="1835374" extrusionOk="0">
                <a:moveTo>
                  <a:pt x="0" y="0"/>
                </a:moveTo>
                <a:lnTo>
                  <a:pt x="2731719" y="0"/>
                </a:lnTo>
                <a:lnTo>
                  <a:pt x="2731719" y="1835374"/>
                </a:lnTo>
                <a:lnTo>
                  <a:pt x="0" y="1835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9" name="Google Shape;459;p37"/>
          <p:cNvSpPr/>
          <p:nvPr/>
        </p:nvSpPr>
        <p:spPr>
          <a:xfrm>
            <a:off x="7184264" y="1076931"/>
            <a:ext cx="955338" cy="944357"/>
          </a:xfrm>
          <a:custGeom>
            <a:avLst/>
            <a:gdLst/>
            <a:ahLst/>
            <a:cxnLst/>
            <a:rect l="l" t="t" r="r" b="b"/>
            <a:pathLst>
              <a:path w="1910675" h="1888714" extrusionOk="0">
                <a:moveTo>
                  <a:pt x="0" y="0"/>
                </a:moveTo>
                <a:lnTo>
                  <a:pt x="1910675" y="0"/>
                </a:lnTo>
                <a:lnTo>
                  <a:pt x="1910675" y="1888713"/>
                </a:lnTo>
                <a:lnTo>
                  <a:pt x="0" y="1888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0" name="Google Shape;460;p37"/>
          <p:cNvSpPr/>
          <p:nvPr/>
        </p:nvSpPr>
        <p:spPr>
          <a:xfrm>
            <a:off x="7315949" y="3810465"/>
            <a:ext cx="1010598" cy="918024"/>
          </a:xfrm>
          <a:custGeom>
            <a:avLst/>
            <a:gdLst/>
            <a:ahLst/>
            <a:cxnLst/>
            <a:rect l="l" t="t" r="r" b="b"/>
            <a:pathLst>
              <a:path w="2021196" h="1836048" extrusionOk="0">
                <a:moveTo>
                  <a:pt x="0" y="0"/>
                </a:moveTo>
                <a:lnTo>
                  <a:pt x="2021196" y="0"/>
                </a:lnTo>
                <a:lnTo>
                  <a:pt x="2021196" y="1836048"/>
                </a:lnTo>
                <a:lnTo>
                  <a:pt x="0" y="18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1" name="Google Shape;461;p37"/>
          <p:cNvSpPr/>
          <p:nvPr/>
        </p:nvSpPr>
        <p:spPr>
          <a:xfrm>
            <a:off x="4434802" y="2900657"/>
            <a:ext cx="469966" cy="142165"/>
          </a:xfrm>
          <a:custGeom>
            <a:avLst/>
            <a:gdLst/>
            <a:ahLst/>
            <a:cxnLst/>
            <a:rect l="l" t="t" r="r" b="b"/>
            <a:pathLst>
              <a:path w="939932" h="284329" extrusionOk="0">
                <a:moveTo>
                  <a:pt x="0" y="0"/>
                </a:moveTo>
                <a:lnTo>
                  <a:pt x="939932" y="0"/>
                </a:lnTo>
                <a:lnTo>
                  <a:pt x="939932" y="284329"/>
                </a:lnTo>
                <a:lnTo>
                  <a:pt x="0" y="284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2" name="Google Shape;462;p37"/>
          <p:cNvSpPr/>
          <p:nvPr/>
        </p:nvSpPr>
        <p:spPr>
          <a:xfrm>
            <a:off x="4445412" y="4129914"/>
            <a:ext cx="481510" cy="145657"/>
          </a:xfrm>
          <a:custGeom>
            <a:avLst/>
            <a:gdLst/>
            <a:ahLst/>
            <a:cxnLst/>
            <a:rect l="l" t="t" r="r" b="b"/>
            <a:pathLst>
              <a:path w="963020" h="291313" extrusionOk="0">
                <a:moveTo>
                  <a:pt x="0" y="0"/>
                </a:moveTo>
                <a:lnTo>
                  <a:pt x="963020" y="0"/>
                </a:lnTo>
                <a:lnTo>
                  <a:pt x="963020" y="291314"/>
                </a:lnTo>
                <a:lnTo>
                  <a:pt x="0" y="291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3" name="Google Shape;463;p37"/>
          <p:cNvSpPr/>
          <p:nvPr/>
        </p:nvSpPr>
        <p:spPr>
          <a:xfrm rot="10800000" flipH="1">
            <a:off x="4442109" y="1628195"/>
            <a:ext cx="469966" cy="142164"/>
          </a:xfrm>
          <a:custGeom>
            <a:avLst/>
            <a:gdLst/>
            <a:ahLst/>
            <a:cxnLst/>
            <a:rect l="l" t="t" r="r" b="b"/>
            <a:pathLst>
              <a:path w="939932" h="284329" extrusionOk="0">
                <a:moveTo>
                  <a:pt x="0" y="0"/>
                </a:moveTo>
                <a:lnTo>
                  <a:pt x="939932" y="0"/>
                </a:lnTo>
                <a:lnTo>
                  <a:pt x="939932" y="284329"/>
                </a:lnTo>
                <a:lnTo>
                  <a:pt x="0" y="284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4" name="Google Shape;464;p37"/>
          <p:cNvSpPr/>
          <p:nvPr/>
        </p:nvSpPr>
        <p:spPr>
          <a:xfrm>
            <a:off x="306275" y="1439376"/>
            <a:ext cx="3159351" cy="2690552"/>
          </a:xfrm>
          <a:custGeom>
            <a:avLst/>
            <a:gdLst/>
            <a:ahLst/>
            <a:cxnLst/>
            <a:rect l="l" t="t" r="r" b="b"/>
            <a:pathLst>
              <a:path w="7221373" h="4936793" extrusionOk="0">
                <a:moveTo>
                  <a:pt x="0" y="0"/>
                </a:moveTo>
                <a:lnTo>
                  <a:pt x="7221373" y="0"/>
                </a:lnTo>
                <a:lnTo>
                  <a:pt x="7221373" y="4936794"/>
                </a:lnTo>
                <a:lnTo>
                  <a:pt x="0" y="4936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23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5" name="Google Shape;465;p37"/>
          <p:cNvSpPr txBox="1"/>
          <p:nvPr/>
        </p:nvSpPr>
        <p:spPr>
          <a:xfrm>
            <a:off x="1714500" y="277424"/>
            <a:ext cx="476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000000"/>
                </a:solidFill>
              </a:rPr>
              <a:t>    Strategic DEI Alternatives</a:t>
            </a:r>
            <a:endParaRPr sz="700" b="1"/>
          </a:p>
        </p:txBody>
      </p:sp>
      <p:sp>
        <p:nvSpPr>
          <p:cNvPr id="466" name="Google Shape;466;p37"/>
          <p:cNvSpPr txBox="1"/>
          <p:nvPr/>
        </p:nvSpPr>
        <p:spPr>
          <a:xfrm>
            <a:off x="0" y="2452711"/>
            <a:ext cx="393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 </a:t>
            </a:r>
            <a:r>
              <a:rPr lang="en" sz="1500" b="1">
                <a:solidFill>
                  <a:srgbClr val="000000"/>
                </a:solidFill>
              </a:rPr>
              <a:t>Evaluation criteria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 b="1">
                <a:solidFill>
                  <a:srgbClr val="000000"/>
                </a:solidFill>
              </a:rPr>
              <a:t>for strategic alternatives</a:t>
            </a:r>
            <a:endParaRPr sz="700" b="1"/>
          </a:p>
        </p:txBody>
      </p:sp>
      <p:sp>
        <p:nvSpPr>
          <p:cNvPr id="467" name="Google Shape;467;p37"/>
          <p:cNvSpPr txBox="1"/>
          <p:nvPr/>
        </p:nvSpPr>
        <p:spPr>
          <a:xfrm>
            <a:off x="5243299" y="1499617"/>
            <a:ext cx="171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</a:rPr>
              <a:t>Impact Timeframe</a:t>
            </a:r>
            <a:endParaRPr sz="700" b="1"/>
          </a:p>
        </p:txBody>
      </p:sp>
      <p:sp>
        <p:nvSpPr>
          <p:cNvPr id="468" name="Google Shape;468;p37"/>
          <p:cNvSpPr txBox="1"/>
          <p:nvPr/>
        </p:nvSpPr>
        <p:spPr>
          <a:xfrm>
            <a:off x="5054775" y="2862425"/>
            <a:ext cx="2436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</a:rPr>
              <a:t>Cost/Resources Required</a:t>
            </a:r>
            <a:endParaRPr sz="700" b="1"/>
          </a:p>
        </p:txBody>
      </p:sp>
      <p:sp>
        <p:nvSpPr>
          <p:cNvPr id="469" name="Google Shape;469;p37"/>
          <p:cNvSpPr txBox="1"/>
          <p:nvPr/>
        </p:nvSpPr>
        <p:spPr>
          <a:xfrm>
            <a:off x="4926916" y="3992440"/>
            <a:ext cx="243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</a:rPr>
              <a:t>Hypothetical Outcome/Impact</a:t>
            </a:r>
            <a:endParaRPr sz="700" b="1"/>
          </a:p>
        </p:txBody>
      </p:sp>
      <p:sp>
        <p:nvSpPr>
          <p:cNvPr id="470" name="Google Shape;470;p37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37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37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7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37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37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37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7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/>
          <p:nvPr/>
        </p:nvSpPr>
        <p:spPr>
          <a:xfrm>
            <a:off x="641050" y="1115950"/>
            <a:ext cx="3356890" cy="3389113"/>
          </a:xfrm>
          <a:custGeom>
            <a:avLst/>
            <a:gdLst/>
            <a:ahLst/>
            <a:cxnLst/>
            <a:rect l="l" t="t" r="r" b="b"/>
            <a:pathLst>
              <a:path w="6713779" h="7172726" extrusionOk="0">
                <a:moveTo>
                  <a:pt x="0" y="0"/>
                </a:moveTo>
                <a:lnTo>
                  <a:pt x="6713779" y="0"/>
                </a:lnTo>
                <a:lnTo>
                  <a:pt x="6713779" y="7172726"/>
                </a:lnTo>
                <a:lnTo>
                  <a:pt x="0" y="7172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96" t="-85" b="-8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4" name="Google Shape;484;p38"/>
          <p:cNvSpPr txBox="1"/>
          <p:nvPr/>
        </p:nvSpPr>
        <p:spPr>
          <a:xfrm>
            <a:off x="756925" y="1823975"/>
            <a:ext cx="31254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9845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Transition from a top dow</a:t>
            </a:r>
            <a:r>
              <a:rPr lang="en" sz="1100"/>
              <a:t>n approach to a more inclusive model.</a:t>
            </a:r>
            <a:endParaRPr sz="1100"/>
          </a:p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0" lvl="0" indent="-29845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regular DEI workshops- </a:t>
            </a:r>
            <a:r>
              <a:rPr lang="en" sz="1100">
                <a:solidFill>
                  <a:schemeClr val="dk1"/>
                </a:solidFill>
              </a:rPr>
              <a:t>lunch and learns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feedback sessions, and inclusive decision-making.</a:t>
            </a:r>
            <a:endParaRPr sz="700"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</a:rPr>
              <a:t>Challenges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Handling the inclusion of remote employees</a:t>
            </a:r>
            <a:r>
              <a:rPr lang="en" sz="1100"/>
              <a:t> and accommodating diverse perspectives.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8"/>
          <p:cNvSpPr txBox="1"/>
          <p:nvPr/>
        </p:nvSpPr>
        <p:spPr>
          <a:xfrm>
            <a:off x="1469010" y="1230109"/>
            <a:ext cx="170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1. Engage Whole Organization in DEI Efforts</a:t>
            </a:r>
            <a:endParaRPr sz="700" b="1"/>
          </a:p>
        </p:txBody>
      </p:sp>
      <p:sp>
        <p:nvSpPr>
          <p:cNvPr id="486" name="Google Shape;486;p38"/>
          <p:cNvSpPr txBox="1"/>
          <p:nvPr/>
        </p:nvSpPr>
        <p:spPr>
          <a:xfrm>
            <a:off x="5906038" y="1557598"/>
            <a:ext cx="1648613" cy="36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Formal Monitoring Process of KPIs:</a:t>
            </a:r>
            <a:endParaRPr sz="700"/>
          </a:p>
        </p:txBody>
      </p:sp>
      <p:sp>
        <p:nvSpPr>
          <p:cNvPr id="487" name="Google Shape;487;p38"/>
          <p:cNvSpPr txBox="1"/>
          <p:nvPr/>
        </p:nvSpPr>
        <p:spPr>
          <a:xfrm>
            <a:off x="1600200" y="425345"/>
            <a:ext cx="539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Engaging Employees &amp; Monitoring Progress</a:t>
            </a:r>
            <a:endParaRPr sz="700" b="1"/>
          </a:p>
        </p:txBody>
      </p:sp>
      <p:sp>
        <p:nvSpPr>
          <p:cNvPr id="488" name="Google Shape;488;p38"/>
          <p:cNvSpPr/>
          <p:nvPr/>
        </p:nvSpPr>
        <p:spPr>
          <a:xfrm>
            <a:off x="82100" y="69447"/>
            <a:ext cx="1142117" cy="1019599"/>
          </a:xfrm>
          <a:custGeom>
            <a:avLst/>
            <a:gdLst/>
            <a:ahLst/>
            <a:cxnLst/>
            <a:rect l="l" t="t" r="r" b="b"/>
            <a:pathLst>
              <a:path w="2284233" h="2039197" extrusionOk="0">
                <a:moveTo>
                  <a:pt x="0" y="0"/>
                </a:moveTo>
                <a:lnTo>
                  <a:pt x="2284234" y="0"/>
                </a:lnTo>
                <a:lnTo>
                  <a:pt x="2284234" y="2039197"/>
                </a:lnTo>
                <a:lnTo>
                  <a:pt x="0" y="2039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8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9" name="Google Shape;489;p38"/>
          <p:cNvSpPr/>
          <p:nvPr/>
        </p:nvSpPr>
        <p:spPr>
          <a:xfrm>
            <a:off x="7539589" y="211628"/>
            <a:ext cx="1344064" cy="1026925"/>
          </a:xfrm>
          <a:custGeom>
            <a:avLst/>
            <a:gdLst/>
            <a:ahLst/>
            <a:cxnLst/>
            <a:rect l="l" t="t" r="r" b="b"/>
            <a:pathLst>
              <a:path w="2688128" h="2053850" extrusionOk="0">
                <a:moveTo>
                  <a:pt x="0" y="0"/>
                </a:moveTo>
                <a:lnTo>
                  <a:pt x="2688128" y="0"/>
                </a:lnTo>
                <a:lnTo>
                  <a:pt x="2688128" y="2053850"/>
                </a:lnTo>
                <a:lnTo>
                  <a:pt x="0" y="205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0" name="Google Shape;490;p38"/>
          <p:cNvSpPr/>
          <p:nvPr/>
        </p:nvSpPr>
        <p:spPr>
          <a:xfrm>
            <a:off x="4786500" y="1115950"/>
            <a:ext cx="3356890" cy="3389113"/>
          </a:xfrm>
          <a:custGeom>
            <a:avLst/>
            <a:gdLst/>
            <a:ahLst/>
            <a:cxnLst/>
            <a:rect l="l" t="t" r="r" b="b"/>
            <a:pathLst>
              <a:path w="6713779" h="7172726" extrusionOk="0">
                <a:moveTo>
                  <a:pt x="0" y="0"/>
                </a:moveTo>
                <a:lnTo>
                  <a:pt x="6713780" y="0"/>
                </a:lnTo>
                <a:lnTo>
                  <a:pt x="6713780" y="7172726"/>
                </a:lnTo>
                <a:lnTo>
                  <a:pt x="0" y="7172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96" t="-85" b="-8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1" name="Google Shape;491;p38"/>
          <p:cNvSpPr txBox="1"/>
          <p:nvPr/>
        </p:nvSpPr>
        <p:spPr>
          <a:xfrm>
            <a:off x="5159350" y="1921450"/>
            <a:ext cx="26112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9845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Establish KPI tracking for diversity in hiring and employee retention.</a:t>
            </a:r>
            <a:endParaRPr sz="700"/>
          </a:p>
          <a:p>
            <a:pPr marL="45720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DEI scorecard for regular assessment and reporting.</a:t>
            </a:r>
            <a:endParaRPr sz="700"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</a:rPr>
              <a:t>Challenges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Requires </a:t>
            </a:r>
            <a:r>
              <a:rPr lang="en" sz="1100"/>
              <a:t>significant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 and may over-focus on quantitative data.</a:t>
            </a:r>
            <a:endParaRPr sz="700"/>
          </a:p>
        </p:txBody>
      </p:sp>
      <p:sp>
        <p:nvSpPr>
          <p:cNvPr id="492" name="Google Shape;492;p38"/>
          <p:cNvSpPr txBox="1"/>
          <p:nvPr/>
        </p:nvSpPr>
        <p:spPr>
          <a:xfrm>
            <a:off x="5642525" y="1238547"/>
            <a:ext cx="164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2. Formal Monitoring Process of KPIs</a:t>
            </a:r>
            <a:endParaRPr sz="600" b="1"/>
          </a:p>
        </p:txBody>
      </p:sp>
      <p:sp>
        <p:nvSpPr>
          <p:cNvPr id="493" name="Google Shape;493;p38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8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38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38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38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38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38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/>
          <p:nvPr/>
        </p:nvSpPr>
        <p:spPr>
          <a:xfrm>
            <a:off x="970837" y="1315719"/>
            <a:ext cx="2957686" cy="3159078"/>
          </a:xfrm>
          <a:custGeom>
            <a:avLst/>
            <a:gdLst/>
            <a:ahLst/>
            <a:cxnLst/>
            <a:rect l="l" t="t" r="r" b="b"/>
            <a:pathLst>
              <a:path w="5915372" h="6318155" extrusionOk="0">
                <a:moveTo>
                  <a:pt x="0" y="0"/>
                </a:moveTo>
                <a:lnTo>
                  <a:pt x="5915372" y="0"/>
                </a:lnTo>
                <a:lnTo>
                  <a:pt x="5915372" y="6318154"/>
                </a:lnTo>
                <a:lnTo>
                  <a:pt x="0" y="6318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8" name="Google Shape;518;p39"/>
          <p:cNvSpPr/>
          <p:nvPr/>
        </p:nvSpPr>
        <p:spPr>
          <a:xfrm>
            <a:off x="5094924" y="1355828"/>
            <a:ext cx="2882572" cy="3078848"/>
          </a:xfrm>
          <a:custGeom>
            <a:avLst/>
            <a:gdLst/>
            <a:ahLst/>
            <a:cxnLst/>
            <a:rect l="l" t="t" r="r" b="b"/>
            <a:pathLst>
              <a:path w="5765143" h="6157696" extrusionOk="0">
                <a:moveTo>
                  <a:pt x="0" y="0"/>
                </a:moveTo>
                <a:lnTo>
                  <a:pt x="5765143" y="0"/>
                </a:lnTo>
                <a:lnTo>
                  <a:pt x="5765143" y="6157696"/>
                </a:lnTo>
                <a:lnTo>
                  <a:pt x="0" y="6157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9" name="Google Shape;519;p39"/>
          <p:cNvSpPr/>
          <p:nvPr/>
        </p:nvSpPr>
        <p:spPr>
          <a:xfrm>
            <a:off x="443751" y="184525"/>
            <a:ext cx="1005639" cy="1216115"/>
          </a:xfrm>
          <a:custGeom>
            <a:avLst/>
            <a:gdLst/>
            <a:ahLst/>
            <a:cxnLst/>
            <a:rect l="l" t="t" r="r" b="b"/>
            <a:pathLst>
              <a:path w="2832786" h="3059409" extrusionOk="0">
                <a:moveTo>
                  <a:pt x="0" y="0"/>
                </a:moveTo>
                <a:lnTo>
                  <a:pt x="2832786" y="0"/>
                </a:lnTo>
                <a:lnTo>
                  <a:pt x="2832786" y="3059409"/>
                </a:lnTo>
                <a:lnTo>
                  <a:pt x="0" y="3059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0" name="Google Shape;520;p39"/>
          <p:cNvSpPr/>
          <p:nvPr/>
        </p:nvSpPr>
        <p:spPr>
          <a:xfrm>
            <a:off x="7029659" y="101298"/>
            <a:ext cx="1908371" cy="1214418"/>
          </a:xfrm>
          <a:custGeom>
            <a:avLst/>
            <a:gdLst/>
            <a:ahLst/>
            <a:cxnLst/>
            <a:rect l="l" t="t" r="r" b="b"/>
            <a:pathLst>
              <a:path w="3816741" h="2428835" extrusionOk="0">
                <a:moveTo>
                  <a:pt x="0" y="0"/>
                </a:moveTo>
                <a:lnTo>
                  <a:pt x="3816741" y="0"/>
                </a:lnTo>
                <a:lnTo>
                  <a:pt x="3816741" y="2428834"/>
                </a:lnTo>
                <a:lnTo>
                  <a:pt x="0" y="2428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8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1" name="Google Shape;521;p39"/>
          <p:cNvSpPr txBox="1"/>
          <p:nvPr/>
        </p:nvSpPr>
        <p:spPr>
          <a:xfrm>
            <a:off x="1895695" y="503903"/>
            <a:ext cx="507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DEI Training and Cultural Programming</a:t>
            </a:r>
            <a:endParaRPr sz="700" b="1"/>
          </a:p>
        </p:txBody>
      </p:sp>
      <p:sp>
        <p:nvSpPr>
          <p:cNvPr id="522" name="Google Shape;522;p39"/>
          <p:cNvSpPr txBox="1"/>
          <p:nvPr/>
        </p:nvSpPr>
        <p:spPr>
          <a:xfrm>
            <a:off x="1261350" y="2075400"/>
            <a:ext cx="22554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comprehensive DEI training modules for all employees.</a:t>
            </a:r>
            <a:endParaRPr sz="700"/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DEI principles into daily tasks.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Challenges</a:t>
            </a:r>
            <a:r>
              <a:rPr lang="en" sz="1100">
                <a:solidFill>
                  <a:schemeClr val="dk1"/>
                </a:solidFill>
              </a:rPr>
              <a:t>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initial costs with continuous updates required.</a:t>
            </a:r>
            <a:endParaRPr sz="700"/>
          </a:p>
        </p:txBody>
      </p:sp>
      <p:sp>
        <p:nvSpPr>
          <p:cNvPr id="523" name="Google Shape;523;p39"/>
          <p:cNvSpPr txBox="1"/>
          <p:nvPr/>
        </p:nvSpPr>
        <p:spPr>
          <a:xfrm>
            <a:off x="5309357" y="1814813"/>
            <a:ext cx="24537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11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monthly cultural events to celebrate diversity.</a:t>
            </a:r>
            <a:endParaRPr sz="700"/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Low-cost strategy with significant potential for enhancing cultural awareness.</a:t>
            </a:r>
            <a:endParaRPr sz="700"/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Challenges</a:t>
            </a:r>
            <a:r>
              <a:rPr lang="en" sz="1100">
                <a:solidFill>
                  <a:schemeClr val="dk1"/>
                </a:solidFill>
              </a:rPr>
              <a:t>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of </a:t>
            </a:r>
            <a:r>
              <a:rPr lang="en" sz="1100"/>
              <a:t>misusing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cultural </a:t>
            </a:r>
            <a:r>
              <a:rPr lang="en" sz="1100"/>
              <a:t>elements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importan</a:t>
            </a:r>
            <a:r>
              <a:rPr lang="en" sz="1100"/>
              <a:t>t to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</a:t>
            </a:r>
            <a:r>
              <a:rPr lang="en" sz="1100"/>
              <a:t>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authenticity.</a:t>
            </a:r>
            <a:endParaRPr sz="700"/>
          </a:p>
        </p:txBody>
      </p:sp>
      <p:sp>
        <p:nvSpPr>
          <p:cNvPr id="524" name="Google Shape;524;p39"/>
          <p:cNvSpPr txBox="1"/>
          <p:nvPr/>
        </p:nvSpPr>
        <p:spPr>
          <a:xfrm>
            <a:off x="1774075" y="1400650"/>
            <a:ext cx="1351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</a:rPr>
              <a:t>3. Expand and Standardize DEI Training</a:t>
            </a:r>
            <a:endParaRPr sz="900" b="1"/>
          </a:p>
        </p:txBody>
      </p:sp>
      <p:sp>
        <p:nvSpPr>
          <p:cNvPr id="525" name="Google Shape;525;p39"/>
          <p:cNvSpPr txBox="1"/>
          <p:nvPr/>
        </p:nvSpPr>
        <p:spPr>
          <a:xfrm>
            <a:off x="5776152" y="1445525"/>
            <a:ext cx="1520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</a:rPr>
              <a:t>4. Culture and Heritage Monthly Programming</a:t>
            </a:r>
            <a:endParaRPr sz="900" b="1"/>
          </a:p>
        </p:txBody>
      </p:sp>
      <p:sp>
        <p:nvSpPr>
          <p:cNvPr id="526" name="Google Shape;526;p39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39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39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39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39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0"/>
          <p:cNvSpPr/>
          <p:nvPr/>
        </p:nvSpPr>
        <p:spPr>
          <a:xfrm>
            <a:off x="46225" y="1311583"/>
            <a:ext cx="2968533" cy="3170662"/>
          </a:xfrm>
          <a:custGeom>
            <a:avLst/>
            <a:gdLst/>
            <a:ahLst/>
            <a:cxnLst/>
            <a:rect l="l" t="t" r="r" b="b"/>
            <a:pathLst>
              <a:path w="5937065" h="6341324" extrusionOk="0">
                <a:moveTo>
                  <a:pt x="0" y="0"/>
                </a:moveTo>
                <a:lnTo>
                  <a:pt x="5937065" y="0"/>
                </a:lnTo>
                <a:lnTo>
                  <a:pt x="5937065" y="6341324"/>
                </a:lnTo>
                <a:lnTo>
                  <a:pt x="0" y="6341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6" name="Google Shape;546;p40"/>
          <p:cNvSpPr/>
          <p:nvPr/>
        </p:nvSpPr>
        <p:spPr>
          <a:xfrm>
            <a:off x="3100175" y="1315287"/>
            <a:ext cx="2944277" cy="3176202"/>
          </a:xfrm>
          <a:custGeom>
            <a:avLst/>
            <a:gdLst/>
            <a:ahLst/>
            <a:cxnLst/>
            <a:rect l="l" t="t" r="r" b="b"/>
            <a:pathLst>
              <a:path w="5888553" h="6289509" extrusionOk="0">
                <a:moveTo>
                  <a:pt x="0" y="0"/>
                </a:moveTo>
                <a:lnTo>
                  <a:pt x="5888554" y="0"/>
                </a:lnTo>
                <a:lnTo>
                  <a:pt x="5888554" y="6289509"/>
                </a:lnTo>
                <a:lnTo>
                  <a:pt x="0" y="6289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7" name="Google Shape;547;p40"/>
          <p:cNvSpPr/>
          <p:nvPr/>
        </p:nvSpPr>
        <p:spPr>
          <a:xfrm>
            <a:off x="6129863" y="1324537"/>
            <a:ext cx="2956405" cy="3157709"/>
          </a:xfrm>
          <a:custGeom>
            <a:avLst/>
            <a:gdLst/>
            <a:ahLst/>
            <a:cxnLst/>
            <a:rect l="l" t="t" r="r" b="b"/>
            <a:pathLst>
              <a:path w="5912809" h="6315417" extrusionOk="0">
                <a:moveTo>
                  <a:pt x="0" y="0"/>
                </a:moveTo>
                <a:lnTo>
                  <a:pt x="5912809" y="0"/>
                </a:lnTo>
                <a:lnTo>
                  <a:pt x="5912809" y="6315417"/>
                </a:lnTo>
                <a:lnTo>
                  <a:pt x="0" y="6315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8" name="Google Shape;548;p40"/>
          <p:cNvSpPr/>
          <p:nvPr/>
        </p:nvSpPr>
        <p:spPr>
          <a:xfrm>
            <a:off x="587287" y="1956849"/>
            <a:ext cx="1886404" cy="1116863"/>
          </a:xfrm>
          <a:custGeom>
            <a:avLst/>
            <a:gdLst/>
            <a:ahLst/>
            <a:cxnLst/>
            <a:rect l="l" t="t" r="r" b="b"/>
            <a:pathLst>
              <a:path w="4078712" h="2454643" extrusionOk="0">
                <a:moveTo>
                  <a:pt x="0" y="0"/>
                </a:moveTo>
                <a:lnTo>
                  <a:pt x="4078712" y="0"/>
                </a:lnTo>
                <a:lnTo>
                  <a:pt x="4078712" y="2454642"/>
                </a:lnTo>
                <a:lnTo>
                  <a:pt x="0" y="2454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9" name="Google Shape;549;p40"/>
          <p:cNvSpPr/>
          <p:nvPr/>
        </p:nvSpPr>
        <p:spPr>
          <a:xfrm>
            <a:off x="3840338" y="3448475"/>
            <a:ext cx="1463942" cy="903299"/>
          </a:xfrm>
          <a:custGeom>
            <a:avLst/>
            <a:gdLst/>
            <a:ahLst/>
            <a:cxnLst/>
            <a:rect l="l" t="t" r="r" b="b"/>
            <a:pathLst>
              <a:path w="3346152" h="2176623" extrusionOk="0">
                <a:moveTo>
                  <a:pt x="0" y="0"/>
                </a:moveTo>
                <a:lnTo>
                  <a:pt x="3346152" y="0"/>
                </a:lnTo>
                <a:lnTo>
                  <a:pt x="3346152" y="2176623"/>
                </a:lnTo>
                <a:lnTo>
                  <a:pt x="0" y="2176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50" name="Google Shape;550;p40"/>
          <p:cNvSpPr/>
          <p:nvPr/>
        </p:nvSpPr>
        <p:spPr>
          <a:xfrm>
            <a:off x="7063800" y="1956849"/>
            <a:ext cx="1076662" cy="773014"/>
          </a:xfrm>
          <a:custGeom>
            <a:avLst/>
            <a:gdLst/>
            <a:ahLst/>
            <a:cxnLst/>
            <a:rect l="l" t="t" r="r" b="b"/>
            <a:pathLst>
              <a:path w="2743088" h="2007828" extrusionOk="0">
                <a:moveTo>
                  <a:pt x="0" y="0"/>
                </a:moveTo>
                <a:lnTo>
                  <a:pt x="2743089" y="0"/>
                </a:lnTo>
                <a:lnTo>
                  <a:pt x="2743089" y="2007828"/>
                </a:lnTo>
                <a:lnTo>
                  <a:pt x="0" y="2007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51" name="Google Shape;551;p40"/>
          <p:cNvSpPr txBox="1"/>
          <p:nvPr/>
        </p:nvSpPr>
        <p:spPr>
          <a:xfrm>
            <a:off x="3903911" y="1399750"/>
            <a:ext cx="133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6. Hiring of Full-time DEI Staff</a:t>
            </a:r>
            <a:endParaRPr sz="700" b="1"/>
          </a:p>
        </p:txBody>
      </p:sp>
      <p:sp>
        <p:nvSpPr>
          <p:cNvPr id="552" name="Google Shape;552;p40"/>
          <p:cNvSpPr txBox="1"/>
          <p:nvPr/>
        </p:nvSpPr>
        <p:spPr>
          <a:xfrm>
            <a:off x="1209128" y="476250"/>
            <a:ext cx="680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Recruitment, Research, and Dedicated DEI Support</a:t>
            </a:r>
            <a:endParaRPr sz="700" b="1"/>
          </a:p>
        </p:txBody>
      </p:sp>
      <p:sp>
        <p:nvSpPr>
          <p:cNvPr id="553" name="Google Shape;553;p40"/>
          <p:cNvSpPr txBox="1"/>
          <p:nvPr/>
        </p:nvSpPr>
        <p:spPr>
          <a:xfrm>
            <a:off x="739250" y="1399750"/>
            <a:ext cx="1567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5</a:t>
            </a:r>
            <a:r>
              <a:rPr lang="en" sz="950" b="1">
                <a:solidFill>
                  <a:srgbClr val="FFFFFF"/>
                </a:solidFill>
              </a:rPr>
              <a:t>. Recruitment Programs: Internship/Fellowship</a:t>
            </a:r>
            <a:endParaRPr sz="950" b="1"/>
          </a:p>
        </p:txBody>
      </p:sp>
      <p:sp>
        <p:nvSpPr>
          <p:cNvPr id="554" name="Google Shape;554;p40"/>
          <p:cNvSpPr txBox="1"/>
          <p:nvPr/>
        </p:nvSpPr>
        <p:spPr>
          <a:xfrm>
            <a:off x="6837875" y="1355799"/>
            <a:ext cx="152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</a:rPr>
              <a:t>7. Formal Grants &amp; Equity-focused Research Initiatives</a:t>
            </a:r>
            <a:endParaRPr sz="700" b="1"/>
          </a:p>
        </p:txBody>
      </p:sp>
      <p:sp>
        <p:nvSpPr>
          <p:cNvPr id="555" name="Google Shape;555;p40"/>
          <p:cNvSpPr txBox="1"/>
          <p:nvPr/>
        </p:nvSpPr>
        <p:spPr>
          <a:xfrm>
            <a:off x="3286525" y="2008825"/>
            <a:ext cx="2582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Centralize DEI efforts under one dedicated leader.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Challenges</a:t>
            </a:r>
            <a:r>
              <a:rPr lang="en" sz="1100">
                <a:solidFill>
                  <a:schemeClr val="dk1"/>
                </a:solidFill>
              </a:rPr>
              <a:t>: Requires </a:t>
            </a:r>
            <a:r>
              <a:rPr lang="en" sz="1100"/>
              <a:t>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 investment in resources </a:t>
            </a:r>
            <a:r>
              <a:rPr lang="en" sz="1100"/>
              <a:t>but will offer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significant long-term cultural benefits.</a:t>
            </a:r>
            <a:endParaRPr sz="700"/>
          </a:p>
        </p:txBody>
      </p:sp>
      <p:sp>
        <p:nvSpPr>
          <p:cNvPr id="556" name="Google Shape;556;p40"/>
          <p:cNvSpPr txBox="1"/>
          <p:nvPr/>
        </p:nvSpPr>
        <p:spPr>
          <a:xfrm>
            <a:off x="261475" y="3058323"/>
            <a:ext cx="25380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programs to </a:t>
            </a:r>
            <a:r>
              <a:rPr lang="en" sz="1100"/>
              <a:t>include more diverse groups. 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mentorship opportunities for underrepresented groups.</a:t>
            </a:r>
            <a:endParaRPr sz="700"/>
          </a:p>
        </p:txBody>
      </p:sp>
      <p:sp>
        <p:nvSpPr>
          <p:cNvPr id="557" name="Google Shape;557;p40"/>
          <p:cNvSpPr txBox="1"/>
          <p:nvPr/>
        </p:nvSpPr>
        <p:spPr>
          <a:xfrm>
            <a:off x="6212375" y="2781825"/>
            <a:ext cx="2779500" cy="15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innovative DEI projects and conduct equity-focused research</a:t>
            </a:r>
            <a:r>
              <a:rPr lang="en" sz="1100"/>
              <a:t> through grants.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Challenges</a:t>
            </a:r>
            <a:r>
              <a:rPr lang="en" sz="1100">
                <a:solidFill>
                  <a:schemeClr val="dk1"/>
                </a:solidFill>
              </a:rPr>
              <a:t>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financial and administrative demands; careful management required.</a:t>
            </a:r>
            <a:endParaRPr sz="700"/>
          </a:p>
        </p:txBody>
      </p:sp>
      <p:sp>
        <p:nvSpPr>
          <p:cNvPr id="558" name="Google Shape;558;p40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40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40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40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40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40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0" y="4766725"/>
            <a:ext cx="20640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40"/>
          <p:cNvSpPr/>
          <p:nvPr/>
        </p:nvSpPr>
        <p:spPr>
          <a:xfrm>
            <a:off x="3694325" y="4766600"/>
            <a:ext cx="1886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40"/>
          <p:cNvSpPr/>
          <p:nvPr/>
        </p:nvSpPr>
        <p:spPr>
          <a:xfrm>
            <a:off x="6938175" y="4766600"/>
            <a:ext cx="19998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40"/>
          <p:cNvSpPr/>
          <p:nvPr/>
        </p:nvSpPr>
        <p:spPr>
          <a:xfrm>
            <a:off x="5372925" y="4766600"/>
            <a:ext cx="1886400" cy="3768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1"/>
          <p:cNvSpPr/>
          <p:nvPr/>
        </p:nvSpPr>
        <p:spPr>
          <a:xfrm>
            <a:off x="699775" y="472470"/>
            <a:ext cx="2472600" cy="3925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/>
              <a:t>Recommendation 1: </a:t>
            </a:r>
            <a:endParaRPr sz="1600"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Engage the Whole Organization in DEI Efforts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Digital Inclusivity</a:t>
            </a:r>
            <a:endParaRPr/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Expansion beyond the committee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78" name="Google Shape;578;p41"/>
          <p:cNvSpPr/>
          <p:nvPr/>
        </p:nvSpPr>
        <p:spPr>
          <a:xfrm>
            <a:off x="5971625" y="436575"/>
            <a:ext cx="2472600" cy="39975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chemeClr val="dk1"/>
                </a:solidFill>
              </a:rPr>
              <a:t>Recommendation 3: </a:t>
            </a:r>
            <a:endParaRPr sz="16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Expand and Standardize DEI Training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Leadership </a:t>
            </a:r>
            <a:endParaRPr>
              <a:solidFill>
                <a:schemeClr val="dk1"/>
              </a:solidFill>
            </a:endParaRPr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Cultural Calendar</a:t>
            </a:r>
            <a:endParaRPr sz="3300"/>
          </a:p>
        </p:txBody>
      </p:sp>
      <p:sp>
        <p:nvSpPr>
          <p:cNvPr id="579" name="Google Shape;579;p41"/>
          <p:cNvSpPr/>
          <p:nvPr/>
        </p:nvSpPr>
        <p:spPr>
          <a:xfrm>
            <a:off x="3335689" y="436575"/>
            <a:ext cx="2472600" cy="39975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chemeClr val="dk1"/>
                </a:solidFill>
              </a:rPr>
              <a:t>Recommendation 2: </a:t>
            </a:r>
            <a:endParaRPr sz="16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Develop a DEI Scorecard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Identify Metrics </a:t>
            </a:r>
            <a:endParaRPr>
              <a:solidFill>
                <a:schemeClr val="dk1"/>
              </a:solidFill>
            </a:endParaRPr>
          </a:p>
          <a:p>
            <a:pPr marL="2286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Formal monitoring tied to performance reviews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</p:txBody>
      </p:sp>
      <p:sp>
        <p:nvSpPr>
          <p:cNvPr id="580" name="Google Shape;580;p41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41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41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41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0" name="Google Shape;5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26" y="2398900"/>
            <a:ext cx="1512951" cy="86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763" y="2468100"/>
            <a:ext cx="1413974" cy="7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523" y="2233057"/>
            <a:ext cx="1544800" cy="1030382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1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41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41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41"/>
          <p:cNvSpPr/>
          <p:nvPr/>
        </p:nvSpPr>
        <p:spPr>
          <a:xfrm>
            <a:off x="69345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41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41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41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41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6874025" y="4766600"/>
            <a:ext cx="22146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42"/>
          <p:cNvGrpSpPr/>
          <p:nvPr/>
        </p:nvGrpSpPr>
        <p:grpSpPr>
          <a:xfrm>
            <a:off x="736613" y="4022793"/>
            <a:ext cx="5633941" cy="705078"/>
            <a:chOff x="-25458" y="-151354"/>
            <a:chExt cx="6625048" cy="588300"/>
          </a:xfrm>
        </p:grpSpPr>
        <p:sp>
          <p:nvSpPr>
            <p:cNvPr id="608" name="Google Shape;608;p42"/>
            <p:cNvSpPr/>
            <p:nvPr/>
          </p:nvSpPr>
          <p:spPr>
            <a:xfrm>
              <a:off x="1098" y="0"/>
              <a:ext cx="4089900" cy="285600"/>
            </a:xfrm>
            <a:prstGeom prst="homePlate">
              <a:avLst>
                <a:gd name="adj" fmla="val 50000"/>
              </a:avLst>
            </a:prstGeom>
            <a:solidFill>
              <a:srgbClr val="B1CDF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/>
            <p:cNvSpPr txBox="1"/>
            <p:nvPr/>
          </p:nvSpPr>
          <p:spPr>
            <a:xfrm>
              <a:off x="-25458" y="-151354"/>
              <a:ext cx="40185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40000" rIns="2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Short Term</a:t>
              </a:r>
              <a:r>
                <a:rPr lang="en">
                  <a:solidFill>
                    <a:schemeClr val="dk1"/>
                  </a:solidFill>
                </a:rPr>
                <a:t>: 1-2 months</a:t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3463690" y="0"/>
              <a:ext cx="3135900" cy="285600"/>
            </a:xfrm>
            <a:prstGeom prst="chevron">
              <a:avLst>
                <a:gd name="adj" fmla="val 50000"/>
              </a:avLst>
            </a:prstGeom>
            <a:solidFill>
              <a:srgbClr val="FF999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 txBox="1"/>
            <p:nvPr/>
          </p:nvSpPr>
          <p:spPr>
            <a:xfrm>
              <a:off x="3606491" y="0"/>
              <a:ext cx="28503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40000" rIns="2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Long Term</a:t>
              </a:r>
              <a:r>
                <a:rPr lang="en">
                  <a:solidFill>
                    <a:schemeClr val="dk1"/>
                  </a:solidFill>
                </a:rPr>
                <a:t>: 2-6 months</a:t>
              </a:r>
              <a:endParaRPr/>
            </a:p>
          </p:txBody>
        </p:sp>
      </p:grpSp>
      <p:cxnSp>
        <p:nvCxnSpPr>
          <p:cNvPr id="612" name="Google Shape;612;p42"/>
          <p:cNvCxnSpPr/>
          <p:nvPr/>
        </p:nvCxnSpPr>
        <p:spPr>
          <a:xfrm>
            <a:off x="344146" y="3989373"/>
            <a:ext cx="6561300" cy="0"/>
          </a:xfrm>
          <a:prstGeom prst="straightConnector1">
            <a:avLst/>
          </a:prstGeom>
          <a:noFill/>
          <a:ln w="19050" cap="flat" cmpd="sng">
            <a:solidFill>
              <a:srgbClr val="8F8F8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613;p42"/>
          <p:cNvCxnSpPr/>
          <p:nvPr/>
        </p:nvCxnSpPr>
        <p:spPr>
          <a:xfrm rot="10800000">
            <a:off x="344146" y="1388973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8F8F8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14" name="Google Shape;614;p42"/>
          <p:cNvSpPr/>
          <p:nvPr/>
        </p:nvSpPr>
        <p:spPr>
          <a:xfrm>
            <a:off x="350221" y="1726407"/>
            <a:ext cx="6406729" cy="2257639"/>
          </a:xfrm>
          <a:custGeom>
            <a:avLst/>
            <a:gdLst/>
            <a:ahLst/>
            <a:cxnLst/>
            <a:rect l="l" t="t" r="r" b="b"/>
            <a:pathLst>
              <a:path w="7515225" h="3157537" extrusionOk="0">
                <a:moveTo>
                  <a:pt x="0" y="3157537"/>
                </a:moveTo>
                <a:cubicBezTo>
                  <a:pt x="363140" y="2384821"/>
                  <a:pt x="726280" y="1612106"/>
                  <a:pt x="1978818" y="1085850"/>
                </a:cubicBezTo>
                <a:cubicBezTo>
                  <a:pt x="3231356" y="559594"/>
                  <a:pt x="5373290" y="279797"/>
                  <a:pt x="7515225" y="0"/>
                </a:cubicBez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2"/>
          <p:cNvSpPr txBox="1"/>
          <p:nvPr/>
        </p:nvSpPr>
        <p:spPr>
          <a:xfrm>
            <a:off x="1864475" y="2603975"/>
            <a:ext cx="1652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Dedicated </a:t>
            </a:r>
            <a:r>
              <a:rPr lang="en" sz="1050">
                <a:solidFill>
                  <a:schemeClr val="dk1"/>
                </a:solidFill>
              </a:rPr>
              <a:t>tools to collect staff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>
                <a:solidFill>
                  <a:schemeClr val="dk1"/>
                </a:solidFill>
              </a:rPr>
              <a:t>Breakout groups in Lunch &amp; Learns facilitated by DEI council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2"/>
          <p:cNvSpPr txBox="1"/>
          <p:nvPr/>
        </p:nvSpPr>
        <p:spPr>
          <a:xfrm>
            <a:off x="4401394" y="2368613"/>
            <a:ext cx="19515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>
                <a:solidFill>
                  <a:schemeClr val="dk1"/>
                </a:solidFill>
              </a:rPr>
              <a:t>Recruitment programs for leadership positions from remote and diverse employees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Diversity Leaders from each Department, possibly through DEI council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recommendations &amp; 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42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42"/>
          <p:cNvSpPr txBox="1">
            <a:spLocks noGrp="1"/>
          </p:cNvSpPr>
          <p:nvPr>
            <p:ph type="title"/>
          </p:nvPr>
        </p:nvSpPr>
        <p:spPr>
          <a:xfrm>
            <a:off x="311700" y="326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Implementation Plan #1: Engage the Whole Organization in DEI Efforts</a:t>
            </a:r>
            <a:endParaRPr/>
          </a:p>
        </p:txBody>
      </p:sp>
      <p:sp>
        <p:nvSpPr>
          <p:cNvPr id="623" name="Google Shape;623;p42"/>
          <p:cNvSpPr/>
          <p:nvPr/>
        </p:nvSpPr>
        <p:spPr>
          <a:xfrm>
            <a:off x="7450125" y="1123625"/>
            <a:ext cx="1580700" cy="1529700"/>
          </a:xfrm>
          <a:prstGeom prst="roundRect">
            <a:avLst>
              <a:gd name="adj" fmla="val 16667"/>
            </a:avLst>
          </a:prstGeom>
          <a:solidFill>
            <a:srgbClr val="B1CD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Short Term Goal: </a:t>
            </a:r>
            <a:r>
              <a:rPr lang="en">
                <a:solidFill>
                  <a:schemeClr val="dk1"/>
                </a:solidFill>
              </a:rPr>
              <a:t>Greater Employee Involvement with DEI programming</a:t>
            </a:r>
            <a:endParaRPr/>
          </a:p>
        </p:txBody>
      </p:sp>
      <p:sp>
        <p:nvSpPr>
          <p:cNvPr id="624" name="Google Shape;624;p42"/>
          <p:cNvSpPr/>
          <p:nvPr/>
        </p:nvSpPr>
        <p:spPr>
          <a:xfrm>
            <a:off x="7450125" y="2725025"/>
            <a:ext cx="1580700" cy="1529700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Long Term Goal: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Greater Representation of Remote employees in DEI roles</a:t>
            </a:r>
            <a:endParaRPr/>
          </a:p>
        </p:txBody>
      </p:sp>
      <p:sp>
        <p:nvSpPr>
          <p:cNvPr id="625" name="Google Shape;625;p42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42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42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42"/>
          <p:cNvSpPr/>
          <p:nvPr/>
        </p:nvSpPr>
        <p:spPr>
          <a:xfrm>
            <a:off x="6874025" y="4766600"/>
            <a:ext cx="22146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2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Google Shape;634;p43"/>
          <p:cNvCxnSpPr/>
          <p:nvPr/>
        </p:nvCxnSpPr>
        <p:spPr>
          <a:xfrm>
            <a:off x="344146" y="3989373"/>
            <a:ext cx="6561300" cy="0"/>
          </a:xfrm>
          <a:prstGeom prst="straightConnector1">
            <a:avLst/>
          </a:prstGeom>
          <a:noFill/>
          <a:ln w="19050" cap="flat" cmpd="sng">
            <a:solidFill>
              <a:srgbClr val="8F8F8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5" name="Google Shape;635;p43"/>
          <p:cNvCxnSpPr/>
          <p:nvPr/>
        </p:nvCxnSpPr>
        <p:spPr>
          <a:xfrm rot="10800000">
            <a:off x="344146" y="1388973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8F8F8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36" name="Google Shape;636;p43"/>
          <p:cNvSpPr/>
          <p:nvPr/>
        </p:nvSpPr>
        <p:spPr>
          <a:xfrm>
            <a:off x="350221" y="1726407"/>
            <a:ext cx="6406729" cy="2257639"/>
          </a:xfrm>
          <a:custGeom>
            <a:avLst/>
            <a:gdLst/>
            <a:ahLst/>
            <a:cxnLst/>
            <a:rect l="l" t="t" r="r" b="b"/>
            <a:pathLst>
              <a:path w="7515225" h="3157537" extrusionOk="0">
                <a:moveTo>
                  <a:pt x="0" y="3157537"/>
                </a:moveTo>
                <a:cubicBezTo>
                  <a:pt x="363140" y="2384821"/>
                  <a:pt x="726280" y="1612106"/>
                  <a:pt x="1978818" y="1085850"/>
                </a:cubicBezTo>
                <a:cubicBezTo>
                  <a:pt x="3231356" y="559594"/>
                  <a:pt x="5373290" y="279797"/>
                  <a:pt x="7515225" y="0"/>
                </a:cubicBez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3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43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43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43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43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43"/>
          <p:cNvSpPr txBox="1">
            <a:spLocks noGrp="1"/>
          </p:cNvSpPr>
          <p:nvPr>
            <p:ph type="title"/>
          </p:nvPr>
        </p:nvSpPr>
        <p:spPr>
          <a:xfrm>
            <a:off x="311700" y="326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Implementation Plan #2: Develop a DEI Scorecard</a:t>
            </a:r>
            <a:endParaRPr/>
          </a:p>
        </p:txBody>
      </p:sp>
      <p:sp>
        <p:nvSpPr>
          <p:cNvPr id="643" name="Google Shape;643;p43"/>
          <p:cNvSpPr/>
          <p:nvPr/>
        </p:nvSpPr>
        <p:spPr>
          <a:xfrm>
            <a:off x="7450125" y="1123625"/>
            <a:ext cx="1580700" cy="1529700"/>
          </a:xfrm>
          <a:prstGeom prst="roundRect">
            <a:avLst>
              <a:gd name="adj" fmla="val 16667"/>
            </a:avLst>
          </a:prstGeom>
          <a:solidFill>
            <a:srgbClr val="B1CD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Short Term Goal: </a:t>
            </a:r>
            <a:r>
              <a:rPr lang="en">
                <a:solidFill>
                  <a:schemeClr val="dk1"/>
                </a:solidFill>
              </a:rPr>
              <a:t>Identify Feasible KPIs</a:t>
            </a:r>
            <a:endParaRPr/>
          </a:p>
        </p:txBody>
      </p:sp>
      <p:sp>
        <p:nvSpPr>
          <p:cNvPr id="644" name="Google Shape;644;p43"/>
          <p:cNvSpPr/>
          <p:nvPr/>
        </p:nvSpPr>
        <p:spPr>
          <a:xfrm>
            <a:off x="7450125" y="2725025"/>
            <a:ext cx="1580700" cy="1529700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Long Term Goal: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Sustainable DEI Scorecard with improvement over time</a:t>
            </a:r>
            <a:endParaRPr/>
          </a:p>
        </p:txBody>
      </p:sp>
      <p:grpSp>
        <p:nvGrpSpPr>
          <p:cNvPr id="645" name="Google Shape;645;p43"/>
          <p:cNvGrpSpPr/>
          <p:nvPr/>
        </p:nvGrpSpPr>
        <p:grpSpPr>
          <a:xfrm>
            <a:off x="350209" y="4186925"/>
            <a:ext cx="6818489" cy="376792"/>
            <a:chOff x="-329851" y="0"/>
            <a:chExt cx="6928655" cy="285600"/>
          </a:xfrm>
        </p:grpSpPr>
        <p:sp>
          <p:nvSpPr>
            <p:cNvPr id="646" name="Google Shape;646;p43"/>
            <p:cNvSpPr/>
            <p:nvPr/>
          </p:nvSpPr>
          <p:spPr>
            <a:xfrm>
              <a:off x="2055" y="0"/>
              <a:ext cx="2673300" cy="285600"/>
            </a:xfrm>
            <a:prstGeom prst="homePlate">
              <a:avLst>
                <a:gd name="adj" fmla="val 50000"/>
              </a:avLst>
            </a:prstGeom>
            <a:solidFill>
              <a:srgbClr val="B1CDF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 txBox="1"/>
            <p:nvPr/>
          </p:nvSpPr>
          <p:spPr>
            <a:xfrm>
              <a:off x="-329851" y="0"/>
              <a:ext cx="29337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40000" rIns="2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</a:rPr>
                <a:t>     </a:t>
              </a:r>
              <a:r>
                <a:rPr lang="en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Short Term: 1-2 </a:t>
              </a:r>
              <a:r>
                <a:rPr lang="en">
                  <a:solidFill>
                    <a:schemeClr val="dk1"/>
                  </a:solidFill>
                </a:rPr>
                <a:t>months</a:t>
              </a:r>
              <a:r>
                <a:rPr lang="en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	</a:t>
              </a: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2265374" y="0"/>
              <a:ext cx="2693400" cy="285600"/>
            </a:xfrm>
            <a:prstGeom prst="chevron">
              <a:avLst>
                <a:gd name="adj" fmla="val 50000"/>
              </a:avLst>
            </a:prstGeom>
            <a:solidFill>
              <a:srgbClr val="CC99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 txBox="1"/>
            <p:nvPr/>
          </p:nvSpPr>
          <p:spPr>
            <a:xfrm>
              <a:off x="2408248" y="0"/>
              <a:ext cx="24078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40000" rIns="2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Mid Term: 2-6 </a:t>
              </a:r>
              <a:r>
                <a:rPr lang="en">
                  <a:solidFill>
                    <a:schemeClr val="dk1"/>
                  </a:solidFill>
                </a:rPr>
                <a:t>months</a:t>
              </a: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548904" y="0"/>
              <a:ext cx="2049900" cy="285600"/>
            </a:xfrm>
            <a:prstGeom prst="chevron">
              <a:avLst>
                <a:gd name="adj" fmla="val 50000"/>
              </a:avLst>
            </a:prstGeom>
            <a:solidFill>
              <a:srgbClr val="FF999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 txBox="1"/>
            <p:nvPr/>
          </p:nvSpPr>
          <p:spPr>
            <a:xfrm>
              <a:off x="4691778" y="0"/>
              <a:ext cx="17640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40000" rIns="2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Long Term: 1+ </a:t>
              </a:r>
              <a:r>
                <a:rPr lang="en">
                  <a:solidFill>
                    <a:schemeClr val="dk1"/>
                  </a:solidFill>
                </a:rPr>
                <a:t>year </a:t>
              </a:r>
              <a:endParaRPr/>
            </a:p>
          </p:txBody>
        </p:sp>
      </p:grpSp>
      <p:sp>
        <p:nvSpPr>
          <p:cNvPr id="652" name="Google Shape;652;p43"/>
          <p:cNvSpPr txBox="1"/>
          <p:nvPr/>
        </p:nvSpPr>
        <p:spPr>
          <a:xfrm>
            <a:off x="1485532" y="2653319"/>
            <a:ext cx="1494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Identify relevant KPIs based on literature review</a:t>
            </a:r>
            <a:br>
              <a:rPr lang="en" sz="10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endParaRPr sz="105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>
                <a:solidFill>
                  <a:schemeClr val="accent2"/>
                </a:solidFill>
              </a:rPr>
              <a:t>Determine feasibility of data collection through surveys</a:t>
            </a:r>
            <a:endParaRPr sz="105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3"/>
          <p:cNvSpPr txBox="1"/>
          <p:nvPr/>
        </p:nvSpPr>
        <p:spPr>
          <a:xfrm>
            <a:off x="3508829" y="2437086"/>
            <a:ext cx="149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Monitor KPIs and collect data over time</a:t>
            </a:r>
            <a:endParaRPr sz="105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3"/>
          <p:cNvSpPr txBox="1"/>
          <p:nvPr/>
        </p:nvSpPr>
        <p:spPr>
          <a:xfrm>
            <a:off x="5380025" y="2158175"/>
            <a:ext cx="16929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Incorporate metrics into performance review</a:t>
            </a:r>
            <a:br>
              <a:rPr lang="en" sz="10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endParaRPr sz="105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Integrate DEI scorecard  with future DEI initiatives</a:t>
            </a:r>
            <a:endParaRPr sz="105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3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43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43"/>
          <p:cNvSpPr/>
          <p:nvPr/>
        </p:nvSpPr>
        <p:spPr>
          <a:xfrm>
            <a:off x="6874025" y="4766600"/>
            <a:ext cx="22146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43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44"/>
          <p:cNvGrpSpPr/>
          <p:nvPr/>
        </p:nvGrpSpPr>
        <p:grpSpPr>
          <a:xfrm>
            <a:off x="736613" y="4022793"/>
            <a:ext cx="5633941" cy="705078"/>
            <a:chOff x="-25458" y="-151354"/>
            <a:chExt cx="6625048" cy="588300"/>
          </a:xfrm>
        </p:grpSpPr>
        <p:sp>
          <p:nvSpPr>
            <p:cNvPr id="665" name="Google Shape;665;p44"/>
            <p:cNvSpPr/>
            <p:nvPr/>
          </p:nvSpPr>
          <p:spPr>
            <a:xfrm>
              <a:off x="1098" y="0"/>
              <a:ext cx="4089900" cy="285600"/>
            </a:xfrm>
            <a:prstGeom prst="homePlate">
              <a:avLst>
                <a:gd name="adj" fmla="val 50000"/>
              </a:avLst>
            </a:prstGeom>
            <a:solidFill>
              <a:srgbClr val="B1CDF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 txBox="1"/>
            <p:nvPr/>
          </p:nvSpPr>
          <p:spPr>
            <a:xfrm>
              <a:off x="-25458" y="-151354"/>
              <a:ext cx="40185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40000" rIns="2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Short Term</a:t>
              </a:r>
              <a:r>
                <a:rPr lang="en">
                  <a:solidFill>
                    <a:schemeClr val="dk1"/>
                  </a:solidFill>
                </a:rPr>
                <a:t>: 1-2 months</a:t>
              </a: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3463690" y="0"/>
              <a:ext cx="3135900" cy="285600"/>
            </a:xfrm>
            <a:prstGeom prst="chevron">
              <a:avLst>
                <a:gd name="adj" fmla="val 50000"/>
              </a:avLst>
            </a:prstGeom>
            <a:solidFill>
              <a:srgbClr val="FF999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 txBox="1"/>
            <p:nvPr/>
          </p:nvSpPr>
          <p:spPr>
            <a:xfrm>
              <a:off x="3606491" y="0"/>
              <a:ext cx="28503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40000" rIns="2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Long Term</a:t>
              </a:r>
              <a:r>
                <a:rPr lang="en">
                  <a:solidFill>
                    <a:schemeClr val="dk1"/>
                  </a:solidFill>
                </a:rPr>
                <a:t>: 2+ months</a:t>
              </a:r>
              <a:endParaRPr/>
            </a:p>
          </p:txBody>
        </p:sp>
      </p:grpSp>
      <p:cxnSp>
        <p:nvCxnSpPr>
          <p:cNvPr id="669" name="Google Shape;669;p44"/>
          <p:cNvCxnSpPr/>
          <p:nvPr/>
        </p:nvCxnSpPr>
        <p:spPr>
          <a:xfrm>
            <a:off x="344146" y="3989373"/>
            <a:ext cx="6561300" cy="0"/>
          </a:xfrm>
          <a:prstGeom prst="straightConnector1">
            <a:avLst/>
          </a:prstGeom>
          <a:noFill/>
          <a:ln w="19050" cap="flat" cmpd="sng">
            <a:solidFill>
              <a:srgbClr val="8F8F8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0" name="Google Shape;670;p44"/>
          <p:cNvCxnSpPr/>
          <p:nvPr/>
        </p:nvCxnSpPr>
        <p:spPr>
          <a:xfrm rot="10800000">
            <a:off x="344146" y="1388973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8F8F8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71" name="Google Shape;671;p44"/>
          <p:cNvSpPr/>
          <p:nvPr/>
        </p:nvSpPr>
        <p:spPr>
          <a:xfrm>
            <a:off x="350221" y="1726407"/>
            <a:ext cx="6406729" cy="2257639"/>
          </a:xfrm>
          <a:custGeom>
            <a:avLst/>
            <a:gdLst/>
            <a:ahLst/>
            <a:cxnLst/>
            <a:rect l="l" t="t" r="r" b="b"/>
            <a:pathLst>
              <a:path w="7515225" h="3157537" extrusionOk="0">
                <a:moveTo>
                  <a:pt x="0" y="3157537"/>
                </a:moveTo>
                <a:cubicBezTo>
                  <a:pt x="363140" y="2384821"/>
                  <a:pt x="726280" y="1612106"/>
                  <a:pt x="1978818" y="1085850"/>
                </a:cubicBezTo>
                <a:cubicBezTo>
                  <a:pt x="3231356" y="559594"/>
                  <a:pt x="5373290" y="279797"/>
                  <a:pt x="7515225" y="0"/>
                </a:cubicBez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4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44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44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44"/>
          <p:cNvSpPr/>
          <p:nvPr/>
        </p:nvSpPr>
        <p:spPr>
          <a:xfrm>
            <a:off x="6874025" y="4766600"/>
            <a:ext cx="22146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44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311700" y="326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Implementation Plan #3: Expand and Standardize DEI Training</a:t>
            </a:r>
            <a:endParaRPr/>
          </a:p>
        </p:txBody>
      </p:sp>
      <p:sp>
        <p:nvSpPr>
          <p:cNvPr id="678" name="Google Shape;678;p44"/>
          <p:cNvSpPr/>
          <p:nvPr/>
        </p:nvSpPr>
        <p:spPr>
          <a:xfrm>
            <a:off x="7450125" y="1123625"/>
            <a:ext cx="1580700" cy="1529700"/>
          </a:xfrm>
          <a:prstGeom prst="roundRect">
            <a:avLst>
              <a:gd name="adj" fmla="val 16667"/>
            </a:avLst>
          </a:prstGeom>
          <a:solidFill>
            <a:srgbClr val="B1CD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Short Term Goal: </a:t>
            </a:r>
            <a:r>
              <a:rPr lang="en">
                <a:solidFill>
                  <a:schemeClr val="dk1"/>
                </a:solidFill>
              </a:rPr>
              <a:t>Identify focus of monthly cultural programming</a:t>
            </a: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7450125" y="2725025"/>
            <a:ext cx="1580700" cy="1529700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Long Term Goal: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Create a culture of DEI at the level of the individual</a:t>
            </a:r>
            <a:endParaRPr/>
          </a:p>
        </p:txBody>
      </p:sp>
      <p:sp>
        <p:nvSpPr>
          <p:cNvPr id="680" name="Google Shape;680;p44"/>
          <p:cNvSpPr txBox="1"/>
          <p:nvPr/>
        </p:nvSpPr>
        <p:spPr>
          <a:xfrm>
            <a:off x="1288827" y="2895366"/>
            <a:ext cx="1439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monthly cultural programs</a:t>
            </a:r>
            <a:b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>
                <a:solidFill>
                  <a:schemeClr val="dk1"/>
                </a:solidFill>
              </a:rPr>
              <a:t>Incorporate DEI training into the hiring process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4"/>
          <p:cNvSpPr txBox="1"/>
          <p:nvPr/>
        </p:nvSpPr>
        <p:spPr>
          <a:xfrm>
            <a:off x="4010774" y="2143123"/>
            <a:ext cx="2309344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 dirty="0">
                <a:solidFill>
                  <a:schemeClr val="dk1"/>
                </a:solidFill>
              </a:rPr>
              <a:t>Establish leadership training initiatives for diverse candidates </a:t>
            </a:r>
            <a:endParaRPr sz="105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✔"/>
            </a:pPr>
            <a:r>
              <a:rPr lang="en" sz="1050" dirty="0">
                <a:solidFill>
                  <a:schemeClr val="dk1"/>
                </a:solidFill>
              </a:rPr>
              <a:t>Prepare position specific guidelines to support DEI internally and externally</a:t>
            </a:r>
            <a:endParaRPr sz="105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✔"/>
            </a:pPr>
            <a:r>
              <a:rPr lang="en" sz="10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staff </a:t>
            </a:r>
            <a:r>
              <a:rPr lang="en" sz="1050" dirty="0">
                <a:solidFill>
                  <a:schemeClr val="dk1"/>
                </a:solidFill>
              </a:rPr>
              <a:t>training in DEI to reinforce messages and workshops for skill development</a:t>
            </a:r>
            <a:endParaRPr sz="10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484750" y="1222426"/>
            <a:ext cx="2472600" cy="2698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Diversity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</p:txBody>
      </p:sp>
      <p:sp>
        <p:nvSpPr>
          <p:cNvPr id="139" name="Google Shape;139;p27"/>
          <p:cNvSpPr/>
          <p:nvPr/>
        </p:nvSpPr>
        <p:spPr>
          <a:xfrm>
            <a:off x="5756603" y="1197750"/>
            <a:ext cx="2472600" cy="27480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Inclusion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</p:txBody>
      </p:sp>
      <p:sp>
        <p:nvSpPr>
          <p:cNvPr id="140" name="Google Shape;140;p27"/>
          <p:cNvSpPr/>
          <p:nvPr/>
        </p:nvSpPr>
        <p:spPr>
          <a:xfrm>
            <a:off x="3120666" y="1197750"/>
            <a:ext cx="2472600" cy="2748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Equity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76" y="2601479"/>
            <a:ext cx="2185045" cy="124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691" y="2780957"/>
            <a:ext cx="1192668" cy="102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772" y="2780958"/>
            <a:ext cx="1789003" cy="102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457200" y="161575"/>
            <a:ext cx="8229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b="1"/>
              <a:t>What is DEI?</a:t>
            </a:r>
            <a:endParaRPr sz="2150" b="1"/>
          </a:p>
        </p:txBody>
      </p:sp>
      <p:sp>
        <p:nvSpPr>
          <p:cNvPr id="150" name="Google Shape;150;p27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87" name="Google Shape;68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Dr. Louis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Corinne Scripps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CISCRP DEI Council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DEI Leaders</a:t>
            </a:r>
            <a:endParaRPr/>
          </a:p>
        </p:txBody>
      </p:sp>
      <p:pic>
        <p:nvPicPr>
          <p:cNvPr id="688" name="Google Shape;6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075" y="839200"/>
            <a:ext cx="4331225" cy="37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6"/>
          <p:cNvSpPr txBox="1">
            <a:spLocks noGrp="1"/>
          </p:cNvSpPr>
          <p:nvPr>
            <p:ph type="ctrTitle"/>
          </p:nvPr>
        </p:nvSpPr>
        <p:spPr>
          <a:xfrm>
            <a:off x="311700" y="2171550"/>
            <a:ext cx="85206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Appendix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8" name="Google Shape;698;p47"/>
          <p:cNvGraphicFramePr/>
          <p:nvPr/>
        </p:nvGraphicFramePr>
        <p:xfrm>
          <a:off x="1600200" y="24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{C973313E-B3CD-449F-950D-ED6377FE6BC2}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/>
                        <a:t>Products &amp; Services</a:t>
                      </a:r>
                      <a:endParaRPr sz="1100" b="1" u="sng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/>
                        <a:t>Summary</a:t>
                      </a:r>
                      <a:endParaRPr sz="1100" b="1" u="sng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Health Communication</a:t>
                      </a:r>
                      <a:endParaRPr sz="11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Translating scientific documents into everyday language (7th grade level)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Assisting with trial participant communication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Hosting health literacy workshops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Health communication focused web content 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Scientific Research</a:t>
                      </a:r>
                      <a:endParaRPr sz="11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Patient and care advisory board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Market research in clinical trials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Clinical trial journey workshop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Content Licensing</a:t>
                      </a:r>
                      <a:endParaRPr sz="11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Creating content centered around health literacy in the form of videos, brochures, infographics, and videos for companies to license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Create content for companies that contract their services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Focusing on diversity and inclusion in scientific research 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Events</a:t>
                      </a:r>
                      <a:endParaRPr sz="11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AWARE for All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Journey to better Health 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9" name="Google Shape;699;p47"/>
          <p:cNvSpPr txBox="1"/>
          <p:nvPr/>
        </p:nvSpPr>
        <p:spPr>
          <a:xfrm>
            <a:off x="2246700" y="3238650"/>
            <a:ext cx="4650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 1:</a:t>
            </a:r>
            <a:r>
              <a:rPr lang="en" sz="1100"/>
              <a:t> CISCRP products separated by category.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4" name="Google Shape;704;p48"/>
          <p:cNvGraphicFramePr/>
          <p:nvPr/>
        </p:nvGraphicFramePr>
        <p:xfrm>
          <a:off x="196215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{7093CAA0-A891-45ED-B72C-AE4246F474C8}</a:tableStyleId>
              </a:tblPr>
              <a:tblGrid>
                <a:gridCol w="230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/>
                        <a:t>Research Services</a:t>
                      </a:r>
                      <a:endParaRPr sz="1100" b="1" u="sng" baseline="300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171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/>
                        <a:t>Health Communication Services</a:t>
                      </a:r>
                      <a:endParaRPr sz="1100" b="1" u="sng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Savvy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Health Literacy Media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Reverba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TrialScope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CorEvitas (formerly known as HealthiVibe)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MMS Holdings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Langland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Syneos Health (which acquired Kinapse)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Legacy Health Strategies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Kateric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Lumanity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Companies specialized in Medical Writing, such as OPG and BOLD Science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marL="457200" marR="7874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VOZ Advisors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7874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Contract Research Organizations (CROs) e.g MEDPACE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Self-Care Catalysts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Origins Insights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</a:t>
                      </a:r>
                      <a:endParaRPr sz="1100"/>
                    </a:p>
                  </a:txBody>
                  <a:tcPr marL="63500" marR="6350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05" name="Google Shape;705;p48"/>
          <p:cNvSpPr txBox="1"/>
          <p:nvPr/>
        </p:nvSpPr>
        <p:spPr>
          <a:xfrm>
            <a:off x="2255700" y="3157375"/>
            <a:ext cx="4632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Figure 2:</a:t>
            </a:r>
            <a:r>
              <a:rPr lang="en" sz="1100"/>
              <a:t> CISCRP Competitors separated by product category.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544100"/>
            <a:ext cx="594360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9"/>
          <p:cNvSpPr txBox="1"/>
          <p:nvPr/>
        </p:nvSpPr>
        <p:spPr>
          <a:xfrm>
            <a:off x="3072000" y="2462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 Figure 3</a:t>
            </a:r>
            <a:r>
              <a:rPr lang="en" sz="1100"/>
              <a:t>:  CISCRP mobile exhibit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" name="Google Shape;716;p50"/>
          <p:cNvGraphicFramePr/>
          <p:nvPr/>
        </p:nvGraphicFramePr>
        <p:xfrm>
          <a:off x="1600200" y="919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{C973313E-B3CD-449F-950D-ED6377FE6BC2}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Strengths</a:t>
                      </a:r>
                      <a:endParaRPr sz="1100" b="1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Plain language summaries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Review Panels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External DEI Focus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Direct community engagement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Culturally competent materials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Opportunities</a:t>
                      </a:r>
                      <a:endParaRPr sz="1100" b="1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Changing legislation in Europe requiring plain language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Changing legislation in the United States requiring outreach to diverse participants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Clinical trial market growth since pandemic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Weaknesses</a:t>
                      </a:r>
                      <a:endParaRPr sz="1100" b="1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Internal DEI environment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Smaller organization than similar competitors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Threats</a:t>
                      </a:r>
                      <a:endParaRPr sz="1100" b="1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Cultural beliefs towards transparency in research in other countries </a:t>
                      </a:r>
                      <a:endParaRPr sz="1100"/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Technological integration from competitors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7" name="Google Shape;717;p50"/>
          <p:cNvSpPr txBox="1"/>
          <p:nvPr/>
        </p:nvSpPr>
        <p:spPr>
          <a:xfrm>
            <a:off x="1956750" y="2143488"/>
            <a:ext cx="5230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 5: </a:t>
            </a:r>
            <a:r>
              <a:rPr lang="en" sz="1100"/>
              <a:t>CISCRP SWOT Analysis.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67200"/>
            <a:ext cx="59436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1"/>
          <p:cNvSpPr txBox="1"/>
          <p:nvPr/>
        </p:nvSpPr>
        <p:spPr>
          <a:xfrm>
            <a:off x="3072000" y="3231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 6: </a:t>
            </a:r>
            <a:r>
              <a:rPr lang="en" sz="1100"/>
              <a:t>CISCRP Porter’s 5 Forces.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2"/>
          <p:cNvSpPr txBox="1"/>
          <p:nvPr/>
        </p:nvSpPr>
        <p:spPr>
          <a:xfrm>
            <a:off x="1707911" y="2411675"/>
            <a:ext cx="5728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 9: </a:t>
            </a:r>
            <a:r>
              <a:rPr lang="en" sz="1100"/>
              <a:t>Comparison of valuable internal DEI practices with current CISCRP efforts</a:t>
            </a:r>
            <a:endParaRPr/>
          </a:p>
        </p:txBody>
      </p:sp>
      <p:pic>
        <p:nvPicPr>
          <p:cNvPr id="729" name="Google Shape;7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763" y="448000"/>
            <a:ext cx="4562475" cy="33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71450"/>
            <a:ext cx="59436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3"/>
          <p:cNvSpPr txBox="1"/>
          <p:nvPr/>
        </p:nvSpPr>
        <p:spPr>
          <a:xfrm>
            <a:off x="3326675" y="4323200"/>
            <a:ext cx="3000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 8: </a:t>
            </a:r>
            <a:r>
              <a:rPr lang="en" sz="1100"/>
              <a:t>Stakeholder Analysis.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 and Performance</a:t>
            </a:r>
            <a:endParaRPr/>
          </a:p>
        </p:txBody>
      </p:sp>
      <p:sp>
        <p:nvSpPr>
          <p:cNvPr id="741" name="Google Shape;741;p54"/>
          <p:cNvSpPr txBox="1"/>
          <p:nvPr/>
        </p:nvSpPr>
        <p:spPr>
          <a:xfrm>
            <a:off x="1064175" y="1630650"/>
            <a:ext cx="6717600" cy="3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●"/>
            </a:pPr>
            <a:r>
              <a:rPr lang="en" sz="135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Gender diversity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The </a:t>
            </a:r>
            <a:r>
              <a:rPr lang="en" sz="135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performance differential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between the most and least gender-diverse organizations is 48%.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●"/>
            </a:pPr>
            <a:r>
              <a:rPr lang="en" sz="135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Ethnic and cultural diversity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</a:t>
            </a:r>
            <a:r>
              <a:rPr lang="en" sz="135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Organizations in the top quartile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ethnic and cultural diversity, on executive teams </a:t>
            </a:r>
            <a:r>
              <a:rPr lang="en" sz="135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outperform those in the bottom quartile by 36%.</a:t>
            </a:r>
            <a:endParaRPr sz="135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●"/>
            </a:pPr>
            <a:r>
              <a:rPr lang="en" sz="135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Better retention -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Organizations that are not focusing on creating an environment of DEI are experiencing </a:t>
            </a:r>
            <a:r>
              <a:rPr lang="en" sz="135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1.6x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voluntary turnover than those that are focused on it. (McLean &amp; Company, 2022 HR Trends Survey; n=414)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(McKinsey, May 2020)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457200" y="132000"/>
            <a:ext cx="8229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CISCRP?</a:t>
            </a:r>
            <a:endParaRPr sz="2400"/>
          </a:p>
        </p:txBody>
      </p:sp>
      <p:sp>
        <p:nvSpPr>
          <p:cNvPr id="160" name="Google Shape;160;p28"/>
          <p:cNvSpPr txBox="1"/>
          <p:nvPr/>
        </p:nvSpPr>
        <p:spPr>
          <a:xfrm>
            <a:off x="1077402" y="3126650"/>
            <a:ext cx="1292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Trust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3925638" y="3088125"/>
            <a:ext cx="1292700" cy="129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1112800" y="870125"/>
            <a:ext cx="2007000" cy="1653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8"/>
          <p:cNvSpPr/>
          <p:nvPr/>
        </p:nvSpPr>
        <p:spPr>
          <a:xfrm>
            <a:off x="654538" y="2873175"/>
            <a:ext cx="1710900" cy="154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3776600" y="734500"/>
            <a:ext cx="1669500" cy="1418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6175800" y="1102475"/>
            <a:ext cx="2360400" cy="1726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6336950" y="2935875"/>
            <a:ext cx="2543700" cy="1418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936103" y="1201988"/>
            <a:ext cx="23604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Collaboration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3431141" y="1028663"/>
            <a:ext cx="23604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Education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6482688" y="3226050"/>
            <a:ext cx="22146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Optimize Health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6102903" y="1531275"/>
            <a:ext cx="23604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Tackling Barriers</a:t>
            </a:r>
            <a:endParaRPr sz="2000" b="1">
              <a:solidFill>
                <a:schemeClr val="dk1"/>
              </a:solidFill>
            </a:endParaRPr>
          </a:p>
        </p:txBody>
      </p:sp>
      <p:cxnSp>
        <p:nvCxnSpPr>
          <p:cNvPr id="171" name="Google Shape;171;p28"/>
          <p:cNvCxnSpPr>
            <a:stCxn id="162" idx="5"/>
            <a:endCxn id="161" idx="1"/>
          </p:cNvCxnSpPr>
          <p:nvPr/>
        </p:nvCxnSpPr>
        <p:spPr>
          <a:xfrm>
            <a:off x="2825882" y="2281049"/>
            <a:ext cx="1289100" cy="996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8"/>
          <p:cNvCxnSpPr>
            <a:stCxn id="163" idx="6"/>
            <a:endCxn id="161" idx="2"/>
          </p:cNvCxnSpPr>
          <p:nvPr/>
        </p:nvCxnSpPr>
        <p:spPr>
          <a:xfrm>
            <a:off x="2365438" y="3644925"/>
            <a:ext cx="1560300" cy="8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8"/>
          <p:cNvCxnSpPr>
            <a:stCxn id="164" idx="4"/>
            <a:endCxn id="161" idx="0"/>
          </p:cNvCxnSpPr>
          <p:nvPr/>
        </p:nvCxnSpPr>
        <p:spPr>
          <a:xfrm flipH="1">
            <a:off x="4572050" y="2152600"/>
            <a:ext cx="39300" cy="93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8"/>
          <p:cNvCxnSpPr>
            <a:stCxn id="165" idx="3"/>
            <a:endCxn id="161" idx="7"/>
          </p:cNvCxnSpPr>
          <p:nvPr/>
        </p:nvCxnSpPr>
        <p:spPr>
          <a:xfrm flipH="1">
            <a:off x="5028973" y="2576391"/>
            <a:ext cx="1492500" cy="701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8"/>
          <p:cNvCxnSpPr>
            <a:stCxn id="166" idx="2"/>
            <a:endCxn id="161" idx="6"/>
          </p:cNvCxnSpPr>
          <p:nvPr/>
        </p:nvCxnSpPr>
        <p:spPr>
          <a:xfrm flipH="1">
            <a:off x="5218250" y="3644925"/>
            <a:ext cx="1118700" cy="8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525" y="3475250"/>
            <a:ext cx="1144637" cy="5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963" y="1550589"/>
            <a:ext cx="656650" cy="66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663" y="1377270"/>
            <a:ext cx="656650" cy="65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7663" y="2033888"/>
            <a:ext cx="656650" cy="66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663" y="3475250"/>
            <a:ext cx="656650" cy="6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1663" y="3668541"/>
            <a:ext cx="656650" cy="6614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rgbClr val="92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5"/>
          <p:cNvSpPr txBox="1">
            <a:spLocks noGrp="1"/>
          </p:cNvSpPr>
          <p:nvPr>
            <p:ph type="title"/>
          </p:nvPr>
        </p:nvSpPr>
        <p:spPr>
          <a:xfrm>
            <a:off x="311700" y="142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DEI and Performance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55"/>
          <p:cNvSpPr txBox="1">
            <a:spLocks noGrp="1"/>
          </p:cNvSpPr>
          <p:nvPr>
            <p:ph type="body" idx="1"/>
          </p:nvPr>
        </p:nvSpPr>
        <p:spPr>
          <a:xfrm>
            <a:off x="237775" y="4373100"/>
            <a:ext cx="8520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https://www.mckinsey.com/featured-insights/diversity-and-inclusion/diversity-matters-even-more-the-case-for-holistic-impact</a:t>
            </a:r>
            <a:endParaRPr/>
          </a:p>
        </p:txBody>
      </p:sp>
      <p:pic>
        <p:nvPicPr>
          <p:cNvPr id="748" name="Google Shape;7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550" y="797600"/>
            <a:ext cx="5089501" cy="35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6"/>
          <p:cNvSpPr txBox="1">
            <a:spLocks noGrp="1"/>
          </p:cNvSpPr>
          <p:nvPr>
            <p:ph type="title"/>
          </p:nvPr>
        </p:nvSpPr>
        <p:spPr>
          <a:xfrm>
            <a:off x="311700" y="252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on Executive Teams</a:t>
            </a:r>
            <a:endParaRPr/>
          </a:p>
        </p:txBody>
      </p:sp>
      <p:pic>
        <p:nvPicPr>
          <p:cNvPr id="754" name="Google Shape;7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25" y="964851"/>
            <a:ext cx="5643099" cy="35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6"/>
          <p:cNvSpPr txBox="1">
            <a:spLocks noGrp="1"/>
          </p:cNvSpPr>
          <p:nvPr>
            <p:ph type="body" idx="1"/>
          </p:nvPr>
        </p:nvSpPr>
        <p:spPr>
          <a:xfrm>
            <a:off x="237775" y="4373100"/>
            <a:ext cx="8520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https://www.mckinsey.com/featured-insights/diversity-and-inclusion/diversity-matters-even-more-the-case-for-holistic-impact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Recommendations</a:t>
            </a:r>
            <a:endParaRPr/>
          </a:p>
        </p:txBody>
      </p:sp>
      <p:sp>
        <p:nvSpPr>
          <p:cNvPr id="761" name="Google Shape;76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10000"/>
          </a:bodyPr>
          <a:lstStyle/>
          <a:p>
            <a:pPr marL="457200" lvl="0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837">
                <a:solidFill>
                  <a:schemeClr val="dk1"/>
                </a:solidFill>
              </a:rPr>
              <a:t>Engage the Whole Organization in DEI Efforts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Digital Inclusivity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Virtual Team Building Activities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Remote work advocates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Expand DEI initiatives beyond the DEI committee  </a:t>
            </a:r>
            <a:endParaRPr sz="2837">
              <a:solidFill>
                <a:schemeClr val="dk1"/>
              </a:solidFill>
            </a:endParaRPr>
          </a:p>
          <a:p>
            <a:pPr marL="457200" lvl="0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837">
                <a:solidFill>
                  <a:schemeClr val="dk1"/>
                </a:solidFill>
              </a:rPr>
              <a:t>Develop a DEI Scorecard/dashboard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Formal monitoring system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Updated every few months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Importance of measurement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Examples: Retention rates, attrition rates, performance reviews, promotion rates, Hires and Turnover by Gender, Ethnicity or Department, Age vs Religious belief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Future potential to tie into performance review</a:t>
            </a:r>
            <a:endParaRPr sz="2837">
              <a:solidFill>
                <a:schemeClr val="dk1"/>
              </a:solidFill>
            </a:endParaRPr>
          </a:p>
          <a:p>
            <a:pPr marL="457200" lvl="0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837">
                <a:solidFill>
                  <a:schemeClr val="dk1"/>
                </a:solidFill>
              </a:rPr>
              <a:t>Expand and Standardize DEI Training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Focus on leadership and management 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Standardized practices</a:t>
            </a:r>
            <a:endParaRPr sz="2837">
              <a:solidFill>
                <a:schemeClr val="dk1"/>
              </a:solidFill>
            </a:endParaRPr>
          </a:p>
          <a:p>
            <a:pPr marL="914400" lvl="1" indent="-300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837">
                <a:solidFill>
                  <a:schemeClr val="dk1"/>
                </a:solidFill>
              </a:rPr>
              <a:t>Monthly cultural programming</a:t>
            </a:r>
            <a:endParaRPr sz="2837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200" y="1673088"/>
            <a:ext cx="4212800" cy="3107336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DEI Scorecard/Dashboard</a:t>
            </a:r>
            <a:endParaRPr/>
          </a:p>
        </p:txBody>
      </p:sp>
      <p:pic>
        <p:nvPicPr>
          <p:cNvPr id="768" name="Google Shape;768;p58"/>
          <p:cNvPicPr preferRelativeResize="0"/>
          <p:nvPr/>
        </p:nvPicPr>
        <p:blipFill rotWithShape="1">
          <a:blip r:embed="rId4">
            <a:alphaModFix/>
          </a:blip>
          <a:srcRect l="1857" r="1914" b="4049"/>
          <a:stretch/>
        </p:blipFill>
        <p:spPr>
          <a:xfrm>
            <a:off x="0" y="870275"/>
            <a:ext cx="4931200" cy="27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74" name="Google Shape;77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About Us. CISCRP. Accessed March 26, 2024. https://www.ciscrp.org/about-us/.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Services and Programs. CISCRP. Accessed March 26, 2024. https://www.ciscrp.org/services/.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Events. CISCRP. Accessed March 26, 2024. https://www.ciscrp.org/events/.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Marin N, Prajapat A, Scripps C. Interview with Corinne Scripps. Published online March 11, 2024.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DEI Lunch &amp; Learn.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Noori R. 10 Dei strategy best practices: How to create an inclusive and equitable workplace. Nectar. Accessed March 26, 2024. https://nectarhr.com/blog/dei-strategy-best-practices.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Jourdan L. 7 metrics to measure your organization’s DEI Progress. Harvard Business Review. May 4, 2023. Accessed March 26, 2024. https://hbr.org/2023/05/7-metrics-to-measure-your-organizations-dei-progress.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Create a people-first diversity, equity, and Inclusi... McLean &amp; Company. Accessed March 26, 2024. https://hr.mcleanco.com/research/ss/create-a-people-first-diversity-equity-and-inclusion-strategy.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Altimare J. Seven tips for building an effective DEI strategy. Forbes. March 1, 2022. Accessed March 26, 2024. https://www.forbes.com/sites/forbescommunicationscouncil/2022/03/01/seven-tips-for-building-an-effective-dei-strategy/?sh=68d2253023c8.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Clinical Trials Support Services Market Size, Share &amp; Trends Analysis Report By Service (Clinical Trial Site Management, Patient Recruitment Management), By Phase, By Sponsor, By Region, And Segment Forecasts, 2023 - 2030. Grand View Research. Accessed March 26, 2024. https://www.grandviewresearch.com/industry-analysis/clinical-trials-support-services-market-report.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Castino B, Renners MA. MARKET RESEARCH REPORT.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Scripps C. Competitive Landscape.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Inclusion and diversity: Gilead. Gilead Sciences, Inc. Accessed April 16, 2024. https://www.gilead.com/purpose/inclusion-and-diversity.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We Embed DE&amp;I in All We Do at CSL. CSL. Accessed April 16, 2024. https://www.csl.com/careers/diversity-equity-inclusion.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Diversity, Equity &amp; Inclusion at Bayer. Bayer Global. August 3, 2023. Accessed April 16, 2024. https://www.bayer.com/en/commitments/diversity-equity-inclusion-at-bayer.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Patient diversity in clinical trials: Medpace. Medpace Corporate. Accessed March 26, 2024. https://www.medpace.com/cro/clinical-trial-management/diversity-in-clinical-trials/.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Home. VOZ Advisors. Accessed March 26, 2024. https://vozadvisors.com/.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Health Literacy Media. HLM. Accessed March 26, 2024. https://www.healthliteracy.media/.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We Speak Patient. Legacy Health Strategies. Accessed March 26, 2024. https://legacyhealthstrategies.com/offerings/.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Patient engagement. Lumanity. Accessed March 26, 2024. https://lumanity.com/patient-engagement/.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Journey to Better Health Mobile Exhibit. CISCRP. Accessed March 26, 2024. https://www.ciscrp.org/mobileexhibit2023/.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Marin N, Prajapat A, Lee H. Interview with DEI Leader #1. Published online April 2024.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Marin N, Prajapat A, Lee H, Khushi K. Interview with DEI Leader #2. Published online April 2024.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Lee H, Khushi K. Interview with CISCRP Employee #1. Published online April 2024.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Marin N, Prajapat A, Lee H. Interview with CISCRP Employee #2. Published online April 2024.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Marin N, Prajapat A. Interview with CISCRP Employee #3. Published online April 2024.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Marin N, Prajapat A, Khushi K. Interview with CISCRP Employee #4. Published online April 2024.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Marin N, Prajapat A. Interview with CISCRP Employee #5. Published online April 2024. 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DEI Scorecard Example 1: https://www.fair360.com/scoring-your-scorecards-a-guide-to-developing-diversity-metrics%20/</a:t>
            </a:r>
            <a:endParaRPr sz="1100">
              <a:solidFill>
                <a:schemeClr val="dk1"/>
              </a:solidFill>
            </a:endParaRPr>
          </a:p>
          <a:p>
            <a:pPr marL="457200" lvl="0" indent="-272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DEI Scorecard Example 2: https://www.slideteam.net/diversity-metrics-and-scorecard-powerpoint-presentation-slides.html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457200" y="178525"/>
            <a:ext cx="82296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and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29"/>
          <p:cNvGrpSpPr/>
          <p:nvPr/>
        </p:nvGrpSpPr>
        <p:grpSpPr>
          <a:xfrm>
            <a:off x="670110" y="1917413"/>
            <a:ext cx="1933578" cy="2574083"/>
            <a:chOff x="614297" y="1418025"/>
            <a:chExt cx="1933578" cy="2574083"/>
          </a:xfrm>
        </p:grpSpPr>
        <p:sp>
          <p:nvSpPr>
            <p:cNvPr id="203" name="Google Shape;203;p29"/>
            <p:cNvSpPr txBox="1"/>
            <p:nvPr/>
          </p:nvSpPr>
          <p:spPr>
            <a:xfrm>
              <a:off x="614375" y="1418025"/>
              <a:ext cx="1933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Health Communications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04" name="Google Shape;204;p29"/>
            <p:cNvSpPr txBox="1"/>
            <p:nvPr/>
          </p:nvSpPr>
          <p:spPr>
            <a:xfrm>
              <a:off x="614297" y="3643508"/>
              <a:ext cx="1743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009062" y="2113838"/>
              <a:ext cx="953700" cy="953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6" name="Google Shape;206;p29"/>
            <p:cNvCxnSpPr/>
            <p:nvPr/>
          </p:nvCxnSpPr>
          <p:spPr>
            <a:xfrm>
              <a:off x="778662" y="3273150"/>
              <a:ext cx="1414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9"/>
            <p:cNvCxnSpPr/>
            <p:nvPr/>
          </p:nvCxnSpPr>
          <p:spPr>
            <a:xfrm>
              <a:off x="778662" y="1908250"/>
              <a:ext cx="1414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8" name="Google Shape;208;p29"/>
          <p:cNvGrpSpPr/>
          <p:nvPr/>
        </p:nvGrpSpPr>
        <p:grpSpPr>
          <a:xfrm>
            <a:off x="2839051" y="1960575"/>
            <a:ext cx="1520100" cy="1855125"/>
            <a:chOff x="2783262" y="1418025"/>
            <a:chExt cx="1520100" cy="1855125"/>
          </a:xfrm>
        </p:grpSpPr>
        <p:sp>
          <p:nvSpPr>
            <p:cNvPr id="209" name="Google Shape;209;p29"/>
            <p:cNvSpPr txBox="1"/>
            <p:nvPr/>
          </p:nvSpPr>
          <p:spPr>
            <a:xfrm>
              <a:off x="2783262" y="1418025"/>
              <a:ext cx="152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Scientific Research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3066462" y="2113838"/>
              <a:ext cx="953700" cy="953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29"/>
            <p:cNvCxnSpPr/>
            <p:nvPr/>
          </p:nvCxnSpPr>
          <p:spPr>
            <a:xfrm>
              <a:off x="2836062" y="3273150"/>
              <a:ext cx="1414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29"/>
            <p:cNvCxnSpPr/>
            <p:nvPr/>
          </p:nvCxnSpPr>
          <p:spPr>
            <a:xfrm>
              <a:off x="2836062" y="1908250"/>
              <a:ext cx="1414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3" name="Google Shape;213;p29"/>
          <p:cNvGrpSpPr/>
          <p:nvPr/>
        </p:nvGrpSpPr>
        <p:grpSpPr>
          <a:xfrm>
            <a:off x="4896399" y="1960575"/>
            <a:ext cx="1520100" cy="1855125"/>
            <a:chOff x="4840662" y="1418025"/>
            <a:chExt cx="1520100" cy="1855125"/>
          </a:xfrm>
        </p:grpSpPr>
        <p:sp>
          <p:nvSpPr>
            <p:cNvPr id="214" name="Google Shape;214;p29"/>
            <p:cNvSpPr txBox="1"/>
            <p:nvPr/>
          </p:nvSpPr>
          <p:spPr>
            <a:xfrm>
              <a:off x="4840662" y="1418025"/>
              <a:ext cx="152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Content Licensing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5123862" y="2113838"/>
              <a:ext cx="953700" cy="953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6" name="Google Shape;216;p29"/>
            <p:cNvCxnSpPr/>
            <p:nvPr/>
          </p:nvCxnSpPr>
          <p:spPr>
            <a:xfrm>
              <a:off x="4893462" y="3273150"/>
              <a:ext cx="1414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9"/>
            <p:cNvCxnSpPr/>
            <p:nvPr/>
          </p:nvCxnSpPr>
          <p:spPr>
            <a:xfrm>
              <a:off x="4893462" y="1908250"/>
              <a:ext cx="1414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8" name="Google Shape;218;p29"/>
          <p:cNvGrpSpPr/>
          <p:nvPr/>
        </p:nvGrpSpPr>
        <p:grpSpPr>
          <a:xfrm>
            <a:off x="6953799" y="1960575"/>
            <a:ext cx="1520100" cy="1855125"/>
            <a:chOff x="6898062" y="1418025"/>
            <a:chExt cx="1520100" cy="1855125"/>
          </a:xfrm>
        </p:grpSpPr>
        <p:sp>
          <p:nvSpPr>
            <p:cNvPr id="219" name="Google Shape;219;p29"/>
            <p:cNvSpPr txBox="1"/>
            <p:nvPr/>
          </p:nvSpPr>
          <p:spPr>
            <a:xfrm>
              <a:off x="6898062" y="1418025"/>
              <a:ext cx="152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Events</a:t>
              </a:r>
              <a:endParaRPr sz="1600" b="1">
                <a:solidFill>
                  <a:schemeClr val="dk1"/>
                </a:solidFill>
              </a:endParaRPr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7181262" y="2113838"/>
              <a:ext cx="953700" cy="953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29"/>
            <p:cNvCxnSpPr/>
            <p:nvPr/>
          </p:nvCxnSpPr>
          <p:spPr>
            <a:xfrm>
              <a:off x="6950862" y="3273150"/>
              <a:ext cx="1414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29"/>
            <p:cNvCxnSpPr/>
            <p:nvPr/>
          </p:nvCxnSpPr>
          <p:spPr>
            <a:xfrm>
              <a:off x="6950862" y="1908250"/>
              <a:ext cx="1414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225" y="2740038"/>
            <a:ext cx="786400" cy="786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000" y="2692125"/>
            <a:ext cx="882200" cy="8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375" y="2695361"/>
            <a:ext cx="882200" cy="87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0650" y="2811253"/>
            <a:ext cx="786400" cy="78642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457200" y="805725"/>
            <a:ext cx="81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688C8"/>
              </a:solidFill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rgbClr val="92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9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and Service Area</a:t>
            </a:r>
            <a:endParaRPr sz="2400"/>
          </a:p>
        </p:txBody>
      </p:sp>
      <p:grpSp>
        <p:nvGrpSpPr>
          <p:cNvPr id="248" name="Google Shape;248;p30"/>
          <p:cNvGrpSpPr/>
          <p:nvPr/>
        </p:nvGrpSpPr>
        <p:grpSpPr>
          <a:xfrm>
            <a:off x="2594772" y="1024486"/>
            <a:ext cx="3907932" cy="2569752"/>
            <a:chOff x="235800" y="830650"/>
            <a:chExt cx="6978450" cy="4588844"/>
          </a:xfrm>
        </p:grpSpPr>
        <p:sp>
          <p:nvSpPr>
            <p:cNvPr id="249" name="Google Shape;249;p30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0"/>
          <p:cNvSpPr txBox="1"/>
          <p:nvPr/>
        </p:nvSpPr>
        <p:spPr>
          <a:xfrm>
            <a:off x="517252" y="2111825"/>
            <a:ext cx="830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United States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3865637" y="3801263"/>
            <a:ext cx="1365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Europe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3260488" y="1940213"/>
            <a:ext cx="171600" cy="171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8" name="Google Shape;258;p30"/>
          <p:cNvCxnSpPr>
            <a:stCxn id="255" idx="3"/>
            <a:endCxn id="257" idx="2"/>
          </p:cNvCxnSpPr>
          <p:nvPr/>
        </p:nvCxnSpPr>
        <p:spPr>
          <a:xfrm rot="10800000" flipH="1">
            <a:off x="1347952" y="2026025"/>
            <a:ext cx="1912500" cy="2601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30"/>
          <p:cNvSpPr txBox="1"/>
          <p:nvPr/>
        </p:nvSpPr>
        <p:spPr>
          <a:xfrm>
            <a:off x="6850763" y="3975513"/>
            <a:ext cx="1365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Japan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7297788" y="2111813"/>
            <a:ext cx="1365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China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4932338" y="1807763"/>
            <a:ext cx="171600" cy="171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5691288" y="1891538"/>
            <a:ext cx="171600" cy="171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6134588" y="2047613"/>
            <a:ext cx="171600" cy="171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30"/>
          <p:cNvCxnSpPr>
            <a:stCxn id="256" idx="0"/>
            <a:endCxn id="261" idx="4"/>
          </p:cNvCxnSpPr>
          <p:nvPr/>
        </p:nvCxnSpPr>
        <p:spPr>
          <a:xfrm rot="-5400000">
            <a:off x="3872387" y="2655563"/>
            <a:ext cx="1821900" cy="469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0"/>
          <p:cNvCxnSpPr>
            <a:stCxn id="260" idx="1"/>
          </p:cNvCxnSpPr>
          <p:nvPr/>
        </p:nvCxnSpPr>
        <p:spPr>
          <a:xfrm rot="10800000">
            <a:off x="5862888" y="1980713"/>
            <a:ext cx="1434900" cy="30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0"/>
          <p:cNvCxnSpPr/>
          <p:nvPr/>
        </p:nvCxnSpPr>
        <p:spPr>
          <a:xfrm rot="5400000" flipH="1">
            <a:off x="5890938" y="2568363"/>
            <a:ext cx="1744200" cy="1070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30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rgbClr val="92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0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457200" y="111575"/>
            <a:ext cx="82296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Aims</a:t>
            </a:r>
            <a:endParaRPr sz="2400"/>
          </a:p>
        </p:txBody>
      </p:sp>
      <p:sp>
        <p:nvSpPr>
          <p:cNvPr id="287" name="Google Shape;287;p31"/>
          <p:cNvSpPr txBox="1"/>
          <p:nvPr/>
        </p:nvSpPr>
        <p:spPr>
          <a:xfrm>
            <a:off x="341875" y="1472475"/>
            <a:ext cx="2064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Racial and Ethnic Representation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897037" y="2119875"/>
            <a:ext cx="953700" cy="953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2516949" y="2676200"/>
            <a:ext cx="953700" cy="953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2118897" y="3784863"/>
            <a:ext cx="17499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DEI Education and Awareness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3738806" y="1389225"/>
            <a:ext cx="17499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Age and Generational Diversity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4136874" y="2119875"/>
            <a:ext cx="953700" cy="953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5756787" y="2676200"/>
            <a:ext cx="953700" cy="953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5294637" y="3630038"/>
            <a:ext cx="1878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Communication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6978650" y="1543800"/>
            <a:ext cx="17499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DEI Policies and Practices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96" name="Google Shape;296;p31"/>
          <p:cNvSpPr/>
          <p:nvPr/>
        </p:nvSpPr>
        <p:spPr>
          <a:xfrm>
            <a:off x="7376724" y="2119875"/>
            <a:ext cx="953700" cy="953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7" name="Google Shape;297;p31"/>
          <p:cNvCxnSpPr>
            <a:stCxn id="288" idx="6"/>
            <a:endCxn id="289" idx="2"/>
          </p:cNvCxnSpPr>
          <p:nvPr/>
        </p:nvCxnSpPr>
        <p:spPr>
          <a:xfrm>
            <a:off x="1850737" y="2596725"/>
            <a:ext cx="666300" cy="5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1"/>
          <p:cNvCxnSpPr>
            <a:stCxn id="289" idx="6"/>
            <a:endCxn id="292" idx="2"/>
          </p:cNvCxnSpPr>
          <p:nvPr/>
        </p:nvCxnSpPr>
        <p:spPr>
          <a:xfrm rot="10800000" flipH="1">
            <a:off x="3470649" y="2596850"/>
            <a:ext cx="666300" cy="5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1"/>
          <p:cNvCxnSpPr>
            <a:stCxn id="292" idx="6"/>
            <a:endCxn id="293" idx="2"/>
          </p:cNvCxnSpPr>
          <p:nvPr/>
        </p:nvCxnSpPr>
        <p:spPr>
          <a:xfrm>
            <a:off x="5090574" y="2596725"/>
            <a:ext cx="666300" cy="5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1"/>
          <p:cNvCxnSpPr>
            <a:stCxn id="293" idx="6"/>
            <a:endCxn id="296" idx="2"/>
          </p:cNvCxnSpPr>
          <p:nvPr/>
        </p:nvCxnSpPr>
        <p:spPr>
          <a:xfrm rot="10800000" flipH="1">
            <a:off x="6710487" y="2596850"/>
            <a:ext cx="666300" cy="5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1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rgbClr val="92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475" y="2780213"/>
            <a:ext cx="810725" cy="8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8238" y="2191393"/>
            <a:ext cx="810700" cy="81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6863" y="2119896"/>
            <a:ext cx="953700" cy="95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788" y="2708733"/>
            <a:ext cx="953700" cy="95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388" y="2119887"/>
            <a:ext cx="953700" cy="9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>
            <a:spLocks noGrp="1"/>
          </p:cNvSpPr>
          <p:nvPr>
            <p:ph type="title"/>
          </p:nvPr>
        </p:nvSpPr>
        <p:spPr>
          <a:xfrm>
            <a:off x="311700" y="78100"/>
            <a:ext cx="85206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 b="1"/>
              <a:t>Competitor Analysis by Product Offerings</a:t>
            </a:r>
            <a:endParaRPr sz="2120" b="1"/>
          </a:p>
        </p:txBody>
      </p:sp>
      <p:pic>
        <p:nvPicPr>
          <p:cNvPr id="326" name="Google Shape;3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3" y="747400"/>
            <a:ext cx="8931374" cy="37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rgbClr val="92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2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2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2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2214600" y="1322825"/>
            <a:ext cx="275700" cy="236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6"/>
              </a:highlight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2214600" y="1970375"/>
            <a:ext cx="275700" cy="236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6"/>
              </a:highlight>
            </a:endParaRPr>
          </a:p>
        </p:txBody>
      </p:sp>
      <p:sp>
        <p:nvSpPr>
          <p:cNvPr id="339" name="Google Shape;339;p32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2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2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2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2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311700" y="111575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 b="1"/>
              <a:t>Competitor Analysis by DEI Initiatives</a:t>
            </a:r>
            <a:endParaRPr sz="2320" b="1"/>
          </a:p>
        </p:txBody>
      </p:sp>
      <p:pic>
        <p:nvPicPr>
          <p:cNvPr id="349" name="Google Shape;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38" y="747575"/>
            <a:ext cx="6738275" cy="38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rgbClr val="92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1128250" y="2697375"/>
            <a:ext cx="4192500" cy="111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3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311700" y="145050"/>
            <a:ext cx="8520600" cy="5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Methods</a:t>
            </a:r>
            <a:endParaRPr b="1"/>
          </a:p>
        </p:txBody>
      </p:sp>
      <p:sp>
        <p:nvSpPr>
          <p:cNvPr id="376" name="Google Shape;376;p34"/>
          <p:cNvSpPr/>
          <p:nvPr/>
        </p:nvSpPr>
        <p:spPr>
          <a:xfrm>
            <a:off x="1030325" y="1026150"/>
            <a:ext cx="3066900" cy="3091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/>
              <a:t>Literature Review</a:t>
            </a:r>
            <a:endParaRPr sz="1500"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Best practices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Competitor Strategies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4"/>
          <p:cNvSpPr/>
          <p:nvPr/>
        </p:nvSpPr>
        <p:spPr>
          <a:xfrm>
            <a:off x="5046775" y="1026150"/>
            <a:ext cx="3066900" cy="3091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/>
              <a:t>Interviews</a:t>
            </a:r>
            <a:endParaRPr sz="1500"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DEI Leaders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CISCRP Employees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" name="Google Shape;3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450" y="2843800"/>
            <a:ext cx="1342025" cy="1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934" y="2985350"/>
            <a:ext cx="1502023" cy="116052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rgbClr val="92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Recommendations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0" y="4766724"/>
            <a:ext cx="2214600" cy="3768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Background and Aims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1838325" y="4766603"/>
            <a:ext cx="21354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35167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Roboto"/>
                <a:ea typeface="Roboto"/>
                <a:cs typeface="Roboto"/>
                <a:sym typeface="Roboto"/>
              </a:rPr>
              <a:t>Methods and Key Findings</a:t>
            </a:r>
            <a:endParaRPr sz="1200" b="1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6874025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Recommendations and Implementation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5195350" y="4766603"/>
            <a:ext cx="2064000" cy="376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Alternatives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3192</Words>
  <Application>Microsoft Office PowerPoint</Application>
  <PresentationFormat>On-screen Show (16:9)</PresentationFormat>
  <Paragraphs>619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Noto Sans Symbols</vt:lpstr>
      <vt:lpstr>Roboto</vt:lpstr>
      <vt:lpstr>Poiret One</vt:lpstr>
      <vt:lpstr>Arial</vt:lpstr>
      <vt:lpstr>Simple Light</vt:lpstr>
      <vt:lpstr>Office Theme</vt:lpstr>
      <vt:lpstr>PowerPoint Presentation</vt:lpstr>
      <vt:lpstr>What is DEI?</vt:lpstr>
      <vt:lpstr>Who is CISCRP?</vt:lpstr>
      <vt:lpstr>Products and Services </vt:lpstr>
      <vt:lpstr>Market and Service Area</vt:lpstr>
      <vt:lpstr>Problems and Aims</vt:lpstr>
      <vt:lpstr>Competitor Analysis by Product Offerings</vt:lpstr>
      <vt:lpstr>Competitor Analysis by DEI Initiatives</vt:lpstr>
      <vt:lpstr>Methods</vt:lpstr>
      <vt:lpstr>Key Findings from Literature Review </vt:lpstr>
      <vt:lpstr>Key findings from Interviews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Plan #1: Engage the Whole Organization in DEI Efforts</vt:lpstr>
      <vt:lpstr>Implementation Plan #2: Develop a DEI Scorecard</vt:lpstr>
      <vt:lpstr>Implementation Plan #3: Expand and Standardize DEI Training</vt:lpstr>
      <vt:lpstr>Thank you!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DEI and Performance</vt:lpstr>
      <vt:lpstr>DEI and Performance </vt:lpstr>
      <vt:lpstr>Diversity on Executive Teams</vt:lpstr>
      <vt:lpstr>Detailed Recommendations</vt:lpstr>
      <vt:lpstr>Sample DEI Scorecard/Dashboard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Marin</dc:creator>
  <cp:lastModifiedBy>Nicolas Marin</cp:lastModifiedBy>
  <cp:revision>1</cp:revision>
  <dcterms:modified xsi:type="dcterms:W3CDTF">2024-05-14T17:15:22Z</dcterms:modified>
</cp:coreProperties>
</file>